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894" r:id="rId1"/>
    <p:sldMasterId id="2147483920" r:id="rId2"/>
  </p:sldMasterIdLst>
  <p:notesMasterIdLst>
    <p:notesMasterId r:id="rId8"/>
  </p:notesMasterIdLst>
  <p:handoutMasterIdLst>
    <p:handoutMasterId r:id="rId9"/>
  </p:handoutMasterIdLst>
  <p:sldIdLst>
    <p:sldId id="501" r:id="rId3"/>
    <p:sldId id="544" r:id="rId4"/>
    <p:sldId id="503" r:id="rId5"/>
    <p:sldId id="545" r:id="rId6"/>
    <p:sldId id="504" r:id="rId7"/>
  </p:sldIdLst>
  <p:sldSz cx="7772400" cy="10058400"/>
  <p:notesSz cx="7023100" cy="9309100"/>
  <p:defaultTextStyle>
    <a:defPPr>
      <a:defRPr lang="en-US"/>
    </a:defPPr>
    <a:lvl1pPr algn="l" rtl="0" fontAlgn="base">
      <a:spcBef>
        <a:spcPct val="0"/>
      </a:spcBef>
      <a:spcAft>
        <a:spcPct val="0"/>
      </a:spcAft>
      <a:defRPr sz="1400" b="1" kern="1200">
        <a:solidFill>
          <a:schemeClr val="tx1"/>
        </a:solidFill>
        <a:latin typeface="Arial" pitchFamily="34" charset="0"/>
        <a:ea typeface="+mn-ea"/>
        <a:cs typeface="+mn-cs"/>
      </a:defRPr>
    </a:lvl1pPr>
    <a:lvl2pPr marL="457200" algn="l" rtl="0" fontAlgn="base">
      <a:spcBef>
        <a:spcPct val="0"/>
      </a:spcBef>
      <a:spcAft>
        <a:spcPct val="0"/>
      </a:spcAft>
      <a:defRPr sz="1400" b="1" kern="1200">
        <a:solidFill>
          <a:schemeClr val="tx1"/>
        </a:solidFill>
        <a:latin typeface="Arial" pitchFamily="34" charset="0"/>
        <a:ea typeface="+mn-ea"/>
        <a:cs typeface="+mn-cs"/>
      </a:defRPr>
    </a:lvl2pPr>
    <a:lvl3pPr marL="914400" algn="l" rtl="0" fontAlgn="base">
      <a:spcBef>
        <a:spcPct val="0"/>
      </a:spcBef>
      <a:spcAft>
        <a:spcPct val="0"/>
      </a:spcAft>
      <a:defRPr sz="1400" b="1" kern="1200">
        <a:solidFill>
          <a:schemeClr val="tx1"/>
        </a:solidFill>
        <a:latin typeface="Arial" pitchFamily="34" charset="0"/>
        <a:ea typeface="+mn-ea"/>
        <a:cs typeface="+mn-cs"/>
      </a:defRPr>
    </a:lvl3pPr>
    <a:lvl4pPr marL="1371600" algn="l" rtl="0" fontAlgn="base">
      <a:spcBef>
        <a:spcPct val="0"/>
      </a:spcBef>
      <a:spcAft>
        <a:spcPct val="0"/>
      </a:spcAft>
      <a:defRPr sz="1400" b="1" kern="1200">
        <a:solidFill>
          <a:schemeClr val="tx1"/>
        </a:solidFill>
        <a:latin typeface="Arial" pitchFamily="34" charset="0"/>
        <a:ea typeface="+mn-ea"/>
        <a:cs typeface="+mn-cs"/>
      </a:defRPr>
    </a:lvl4pPr>
    <a:lvl5pPr marL="1828800" algn="l" rtl="0" fontAlgn="base">
      <a:spcBef>
        <a:spcPct val="0"/>
      </a:spcBef>
      <a:spcAft>
        <a:spcPct val="0"/>
      </a:spcAft>
      <a:defRPr sz="1400" b="1" kern="1200">
        <a:solidFill>
          <a:schemeClr val="tx1"/>
        </a:solidFill>
        <a:latin typeface="Arial" pitchFamily="34" charset="0"/>
        <a:ea typeface="+mn-ea"/>
        <a:cs typeface="+mn-cs"/>
      </a:defRPr>
    </a:lvl5pPr>
    <a:lvl6pPr marL="2286000" algn="l" defTabSz="914400" rtl="0" eaLnBrk="1" latinLnBrk="0" hangingPunct="1">
      <a:defRPr sz="1400" b="1" kern="1200">
        <a:solidFill>
          <a:schemeClr val="tx1"/>
        </a:solidFill>
        <a:latin typeface="Arial" pitchFamily="34" charset="0"/>
        <a:ea typeface="+mn-ea"/>
        <a:cs typeface="+mn-cs"/>
      </a:defRPr>
    </a:lvl6pPr>
    <a:lvl7pPr marL="2743200" algn="l" defTabSz="914400" rtl="0" eaLnBrk="1" latinLnBrk="0" hangingPunct="1">
      <a:defRPr sz="1400" b="1" kern="1200">
        <a:solidFill>
          <a:schemeClr val="tx1"/>
        </a:solidFill>
        <a:latin typeface="Arial" pitchFamily="34" charset="0"/>
        <a:ea typeface="+mn-ea"/>
        <a:cs typeface="+mn-cs"/>
      </a:defRPr>
    </a:lvl7pPr>
    <a:lvl8pPr marL="3200400" algn="l" defTabSz="914400" rtl="0" eaLnBrk="1" latinLnBrk="0" hangingPunct="1">
      <a:defRPr sz="1400" b="1" kern="1200">
        <a:solidFill>
          <a:schemeClr val="tx1"/>
        </a:solidFill>
        <a:latin typeface="Arial" pitchFamily="34" charset="0"/>
        <a:ea typeface="+mn-ea"/>
        <a:cs typeface="+mn-cs"/>
      </a:defRPr>
    </a:lvl8pPr>
    <a:lvl9pPr marL="3657600" algn="l" defTabSz="914400" rtl="0" eaLnBrk="1" latinLnBrk="0" hangingPunct="1">
      <a:defRPr sz="1400" b="1" kern="1200">
        <a:solidFill>
          <a:schemeClr val="tx1"/>
        </a:solidFill>
        <a:latin typeface="Arial" pitchFamily="34" charset="0"/>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32">
          <p15:clr>
            <a:srgbClr val="A4A3A4"/>
          </p15:clr>
        </p15:guide>
        <p15:guide id="2" pos="2212">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E3E33663-748D-A201-29A7-C8B7DD090E4A}" name="Gambarini, Simona [AWM]" initials="SG" userId="S::gambsi@firmwide.corp.gs.com::a6cd45e0-caa8-448c-a981-a91c09fdb631"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engpri" initials="e" lastIdx="2" clrIdx="0"/>
  <p:cmAuthor id="1" name="Lin, Wendy (SAS) [CIMD]" initials="LW" lastIdx="2" clrIdx="1">
    <p:extLst>
      <p:ext uri="{19B8F6BF-5375-455C-9EA6-DF929625EA0E}">
        <p15:presenceInfo xmlns:p15="http://schemas.microsoft.com/office/powerpoint/2012/main" userId="Lin, Wendy (SAS) [CIMD]" providerId="None"/>
      </p:ext>
    </p:extLst>
  </p:cmAuthor>
  <p:cmAuthor id="2" name="Zangwill, Grant M [AM Public]" initials="ZGM[P" lastIdx="16" clrIdx="2">
    <p:extLst>
      <p:ext uri="{19B8F6BF-5375-455C-9EA6-DF929625EA0E}">
        <p15:presenceInfo xmlns:p15="http://schemas.microsoft.com/office/powerpoint/2012/main" userId="S-1-5-21-17057075-1353262022-786498627-2998512" providerId="AD"/>
      </p:ext>
    </p:extLst>
  </p:cmAuthor>
  <p:cmAuthor id="3" name="Sterling, Laura I [AM Public]" initials="SLI[P" lastIdx="5" clrIdx="3">
    <p:extLst>
      <p:ext uri="{19B8F6BF-5375-455C-9EA6-DF929625EA0E}">
        <p15:presenceInfo xmlns:p15="http://schemas.microsoft.com/office/powerpoint/2012/main" userId="S-1-5-21-17057075-1353262022-786498627-3195740" providerId="AD"/>
      </p:ext>
    </p:extLst>
  </p:cmAuthor>
  <p:cmAuthor id="4" name="Forrest, Adrien P [AM Public]" initials="FAP[P" lastIdx="4" clrIdx="4">
    <p:extLst>
      <p:ext uri="{19B8F6BF-5375-455C-9EA6-DF929625EA0E}">
        <p15:presenceInfo xmlns:p15="http://schemas.microsoft.com/office/powerpoint/2012/main" userId="S-1-5-21-17057075-1353262022-786498627-2913586"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F1258"/>
    <a:srgbClr val="D61A74"/>
    <a:srgbClr val="C31389"/>
    <a:srgbClr val="AF00B1"/>
    <a:srgbClr val="FF00FF"/>
    <a:srgbClr val="7681FC"/>
    <a:srgbClr val="3A45B0"/>
    <a:srgbClr val="CBECCC"/>
    <a:srgbClr val="E9EEF1"/>
    <a:srgbClr val="F9C0D2"/>
  </p:clrMru>
  <p:extLst>
    <p:ext uri="{E76CE94A-603C-4142-B9EB-6D1370010A27}">
      <p14:discardImageEditData xmlns:p14="http://schemas.microsoft.com/office/powerpoint/2010/main" val="0"/>
    </p:ext>
    <p:ext uri="{D31A062A-798A-4329-ABDD-BBA856620510}">
      <p14:defaultImageDpi xmlns:p14="http://schemas.microsoft.com/office/powerpoint/2010/main" val="33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16DA210-FB5B-4158-B5E0-FEB733F419BA}" styleName="Light Style 3">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band1H>
      <a:tcStyle>
        <a:tcBdr/>
        <a:fill>
          <a:solidFill>
            <a:schemeClr val="tx1">
              <a:alpha val="20000"/>
            </a:schemeClr>
          </a:solidFill>
        </a:fill>
      </a:tcStyle>
    </a:band1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50800" cmpd="dbl">
              <a:solidFill>
                <a:schemeClr val="tx1"/>
              </a:solidFill>
            </a:ln>
          </a:top>
        </a:tcBdr>
        <a:fill>
          <a:noFill/>
        </a:fill>
      </a:tcStyle>
    </a:lastRow>
    <a:firstRow>
      <a:tcTxStyle b="on"/>
      <a:tcStyle>
        <a:tcBdr>
          <a:bottom>
            <a:ln w="25400" cmpd="sng">
              <a:solidFill>
                <a:schemeClr val="tx1"/>
              </a:solidFill>
            </a:ln>
          </a:bottom>
        </a:tcBdr>
        <a:fill>
          <a:noFill/>
        </a:fill>
      </a:tcStyle>
    </a:firstRow>
  </a:tblStyle>
  <a:tblStyle styleId="{9D7B26C5-4107-4FEC-AEDC-1716B250A1EF}" styleName="Light Style 1">
    <a:wholeTbl>
      <a:tcTxStyle>
        <a:fontRef idx="minor">
          <a:scrgbClr r="0" g="0" b="0"/>
        </a:fontRef>
        <a:schemeClr val="tx1"/>
      </a:tcTxStyle>
      <a:tcStyle>
        <a:tcBdr>
          <a:left>
            <a:ln>
              <a:noFill/>
            </a:ln>
          </a:left>
          <a:right>
            <a:ln>
              <a:noFill/>
            </a:ln>
          </a:right>
          <a:top>
            <a:ln w="12700" cmpd="sng">
              <a:solidFill>
                <a:schemeClr val="tx1"/>
              </a:solidFill>
            </a:ln>
          </a:top>
          <a:bottom>
            <a:ln w="12700" cmpd="sng">
              <a:solidFill>
                <a:schemeClr val="tx1"/>
              </a:solidFill>
            </a:ln>
          </a:bottom>
          <a:insideH>
            <a:ln>
              <a:noFill/>
            </a:ln>
          </a:insideH>
          <a:insideV>
            <a:ln>
              <a:noFill/>
            </a:ln>
          </a:insideV>
        </a:tcBdr>
        <a:fill>
          <a:noFill/>
        </a:fill>
      </a:tcStyle>
    </a:wholeTbl>
    <a:band1H>
      <a:tcStyle>
        <a:tcBdr/>
        <a:fill>
          <a:solidFill>
            <a:schemeClr val="tx1">
              <a:alpha val="20000"/>
            </a:schemeClr>
          </a:solidFill>
        </a:fill>
      </a:tcStyle>
    </a:band1H>
    <a:band2H>
      <a:tcStyle>
        <a:tcBdr/>
      </a:tcStyle>
    </a:band2H>
    <a:band1V>
      <a:tcStyle>
        <a:tcBdr/>
        <a:fill>
          <a:solidFill>
            <a:schemeClr val="tx1">
              <a:alpha val="20000"/>
            </a:schemeClr>
          </a:solidFill>
        </a:fill>
      </a:tcStyle>
    </a:band1V>
    <a:lastCol>
      <a:tcTxStyle b="on"/>
      <a:tcStyle>
        <a:tcBdr/>
      </a:tcStyle>
    </a:lastCol>
    <a:firstCol>
      <a:tcTxStyle b="on"/>
      <a:tcStyle>
        <a:tcBdr/>
      </a:tcStyle>
    </a:firstCol>
    <a:lastRow>
      <a:tcTxStyle b="on"/>
      <a:tcStyle>
        <a:tcBdr>
          <a:top>
            <a:ln w="12700" cmpd="sng">
              <a:solidFill>
                <a:schemeClr val="tx1"/>
              </a:solidFill>
            </a:ln>
          </a:top>
        </a:tcBdr>
        <a:fill>
          <a:noFill/>
        </a:fill>
      </a:tcStyle>
    </a:lastRow>
    <a:firstRow>
      <a:tcTxStyle b="on"/>
      <a:tcStyle>
        <a:tcBdr>
          <a:bottom>
            <a:ln w="12700" cmpd="sng">
              <a:solidFill>
                <a:schemeClr val="tx1"/>
              </a:solidFill>
            </a:ln>
          </a:bottom>
        </a:tcBdr>
        <a:fill>
          <a:noFill/>
        </a:fill>
      </a:tcStyle>
    </a:firstRow>
  </a:tblStyle>
  <a:tblStyle styleId="{1FECB4D8-DB02-4DC6-A0A2-4F2EBAE1DC90}" styleName="Medium Style 1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a:noFill/>
            </a:ln>
          </a:insideV>
        </a:tcBdr>
        <a:fill>
          <a:solidFill>
            <a:schemeClr val="lt1"/>
          </a:solidFill>
        </a:fill>
      </a:tcStyle>
    </a:wholeTbl>
    <a:band1H>
      <a:tcStyle>
        <a:tcBdr/>
        <a:fill>
          <a:solidFill>
            <a:schemeClr val="accent3">
              <a:tint val="20000"/>
            </a:schemeClr>
          </a:solidFill>
        </a:fill>
      </a:tcStyle>
    </a:band1H>
    <a:band1V>
      <a:tcStyle>
        <a:tcBdr/>
        <a:fill>
          <a:solidFill>
            <a:schemeClr val="accent3">
              <a:tint val="20000"/>
            </a:schemeClr>
          </a:solidFill>
        </a:fill>
      </a:tcStyle>
    </a:band1V>
    <a:lastCol>
      <a:tcTxStyle b="on"/>
      <a:tcStyle>
        <a:tcBdr/>
      </a:tcStyle>
    </a:lastCol>
    <a:firstCol>
      <a:tcTxStyle b="on"/>
      <a:tcStyle>
        <a:tcBdr/>
      </a:tcStyle>
    </a:firstCol>
    <a:lastRow>
      <a:tcTxStyle b="on"/>
      <a:tcStyle>
        <a:tcBdr>
          <a:top>
            <a:ln w="50800" cmpd="dbl">
              <a:solidFill>
                <a:schemeClr val="accent3"/>
              </a:solidFill>
            </a:ln>
          </a:top>
        </a:tcBdr>
        <a:fill>
          <a:solidFill>
            <a:schemeClr val="lt1"/>
          </a:solidFill>
        </a:fill>
      </a:tcStyle>
    </a:lastRow>
    <a:firstRow>
      <a:tcTxStyle b="on">
        <a:fontRef idx="minor">
          <a:scrgbClr r="0" g="0" b="0"/>
        </a:fontRef>
        <a:schemeClr val="lt1"/>
      </a:tcTxStyle>
      <a:tcStyle>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9DCAF9ED-07DC-4A11-8D7F-57B35C25682E}" styleName="Medium Style 1 - Accent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6822" autoAdjust="0"/>
    <p:restoredTop sz="91574" autoAdjust="0"/>
  </p:normalViewPr>
  <p:slideViewPr>
    <p:cSldViewPr snapToGrid="0">
      <p:cViewPr varScale="1">
        <p:scale>
          <a:sx n="243" d="100"/>
          <a:sy n="243" d="100"/>
        </p:scale>
        <p:origin x="2384" y="200"/>
      </p:cViewPr>
      <p:guideLst/>
    </p:cSldViewPr>
  </p:slideViewPr>
  <p:outlineViewPr>
    <p:cViewPr>
      <p:scale>
        <a:sx n="33" d="100"/>
        <a:sy n="33" d="100"/>
      </p:scale>
      <p:origin x="0" y="2683"/>
    </p:cViewPr>
  </p:outlineViewPr>
  <p:notesTextViewPr>
    <p:cViewPr>
      <p:scale>
        <a:sx n="200" d="100"/>
        <a:sy n="200" d="100"/>
      </p:scale>
      <p:origin x="0" y="0"/>
    </p:cViewPr>
  </p:notesTextViewPr>
  <p:sorterViewPr>
    <p:cViewPr>
      <p:scale>
        <a:sx n="200" d="100"/>
        <a:sy n="200" d="100"/>
      </p:scale>
      <p:origin x="0" y="0"/>
    </p:cViewPr>
  </p:sorterViewPr>
  <p:notesViewPr>
    <p:cSldViewPr snapToGrid="0">
      <p:cViewPr varScale="1">
        <p:scale>
          <a:sx n="80" d="100"/>
          <a:sy n="80" d="100"/>
        </p:scale>
        <p:origin x="1398" y="84"/>
      </p:cViewPr>
      <p:guideLst>
        <p:guide orient="horz" pos="2932"/>
        <p:guide pos="2212"/>
      </p:guideLst>
    </p:cSldViewPr>
  </p:notesViewPr>
  <p:gridSpacing cx="38100" cy="381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heme" Target="theme/theme1.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viewProps" Target="viewProps.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presProps" Target="presProps.xml"/><Relationship Id="rId5" Type="http://schemas.openxmlformats.org/officeDocument/2006/relationships/slide" Target="slides/slide3.xml"/><Relationship Id="rId15" Type="http://schemas.microsoft.com/office/2018/10/relationships/authors" Target="authors.xml"/><Relationship Id="rId10"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handoutMaster" Target="handoutMasters/handoutMaster1.xml"/><Relationship Id="rId14"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34146" name="Rectangle 2"/>
          <p:cNvSpPr>
            <a:spLocks noGrp="1" noChangeArrowheads="1"/>
          </p:cNvSpPr>
          <p:nvPr>
            <p:ph type="hdr" sz="quarter"/>
          </p:nvPr>
        </p:nvSpPr>
        <p:spPr bwMode="auto">
          <a:xfrm>
            <a:off x="8" y="1"/>
            <a:ext cx="3042915" cy="464814"/>
          </a:xfrm>
          <a:prstGeom prst="rect">
            <a:avLst/>
          </a:prstGeom>
          <a:noFill/>
          <a:ln w="9525">
            <a:noFill/>
            <a:miter lim="800000"/>
            <a:headEnd/>
            <a:tailEnd/>
          </a:ln>
        </p:spPr>
        <p:txBody>
          <a:bodyPr vert="horz" wrap="square" lIns="93065" tIns="46544" rIns="93065" bIns="46544" numCol="1" anchor="t" anchorCtr="0" compatLnSpc="1">
            <a:prstTxWarp prst="textNoShape">
              <a:avLst/>
            </a:prstTxWarp>
          </a:bodyPr>
          <a:lstStyle>
            <a:lvl1pPr defTabSz="928514" eaLnBrk="0" hangingPunct="0">
              <a:defRPr sz="1200" b="0">
                <a:latin typeface="Times New Roman" pitchFamily="18" charset="0"/>
              </a:defRPr>
            </a:lvl1pPr>
          </a:lstStyle>
          <a:p>
            <a:endParaRPr lang="en-US" altLang="en-US" dirty="0"/>
          </a:p>
        </p:txBody>
      </p:sp>
      <p:sp>
        <p:nvSpPr>
          <p:cNvPr id="134147" name="Rectangle 3"/>
          <p:cNvSpPr>
            <a:spLocks noGrp="1" noChangeArrowheads="1"/>
          </p:cNvSpPr>
          <p:nvPr>
            <p:ph type="dt" sz="quarter" idx="1"/>
          </p:nvPr>
        </p:nvSpPr>
        <p:spPr bwMode="auto">
          <a:xfrm>
            <a:off x="3980208" y="1"/>
            <a:ext cx="3042915" cy="464814"/>
          </a:xfrm>
          <a:prstGeom prst="rect">
            <a:avLst/>
          </a:prstGeom>
          <a:noFill/>
          <a:ln w="9525">
            <a:noFill/>
            <a:miter lim="800000"/>
            <a:headEnd/>
            <a:tailEnd/>
          </a:ln>
        </p:spPr>
        <p:txBody>
          <a:bodyPr vert="horz" wrap="square" lIns="93065" tIns="46544" rIns="93065" bIns="46544" numCol="1" anchor="t" anchorCtr="0" compatLnSpc="1">
            <a:prstTxWarp prst="textNoShape">
              <a:avLst/>
            </a:prstTxWarp>
          </a:bodyPr>
          <a:lstStyle>
            <a:lvl1pPr algn="r" defTabSz="928514" eaLnBrk="0" hangingPunct="0">
              <a:defRPr sz="1200" b="0">
                <a:latin typeface="Times New Roman" pitchFamily="18" charset="0"/>
              </a:defRPr>
            </a:lvl1pPr>
          </a:lstStyle>
          <a:p>
            <a:endParaRPr lang="en-US" altLang="en-US" dirty="0"/>
          </a:p>
        </p:txBody>
      </p:sp>
      <p:sp>
        <p:nvSpPr>
          <p:cNvPr id="134148" name="Rectangle 4"/>
          <p:cNvSpPr>
            <a:spLocks noGrp="1" noChangeArrowheads="1"/>
          </p:cNvSpPr>
          <p:nvPr>
            <p:ph type="ftr" sz="quarter" idx="2"/>
          </p:nvPr>
        </p:nvSpPr>
        <p:spPr bwMode="auto">
          <a:xfrm>
            <a:off x="8" y="8844308"/>
            <a:ext cx="3042915" cy="464814"/>
          </a:xfrm>
          <a:prstGeom prst="rect">
            <a:avLst/>
          </a:prstGeom>
          <a:noFill/>
          <a:ln w="9525">
            <a:noFill/>
            <a:miter lim="800000"/>
            <a:headEnd/>
            <a:tailEnd/>
          </a:ln>
        </p:spPr>
        <p:txBody>
          <a:bodyPr vert="horz" wrap="square" lIns="93065" tIns="46544" rIns="93065" bIns="46544" numCol="1" anchor="b" anchorCtr="0" compatLnSpc="1">
            <a:prstTxWarp prst="textNoShape">
              <a:avLst/>
            </a:prstTxWarp>
          </a:bodyPr>
          <a:lstStyle>
            <a:lvl1pPr defTabSz="928514" eaLnBrk="0" hangingPunct="0">
              <a:defRPr sz="1200" b="0">
                <a:latin typeface="Times New Roman" pitchFamily="18" charset="0"/>
              </a:defRPr>
            </a:lvl1pPr>
          </a:lstStyle>
          <a:p>
            <a:endParaRPr lang="en-US" altLang="en-US" dirty="0"/>
          </a:p>
        </p:txBody>
      </p:sp>
      <p:sp>
        <p:nvSpPr>
          <p:cNvPr id="134149" name="Rectangle 5"/>
          <p:cNvSpPr>
            <a:spLocks noGrp="1" noChangeArrowheads="1"/>
          </p:cNvSpPr>
          <p:nvPr>
            <p:ph type="sldNum" sz="quarter" idx="3"/>
          </p:nvPr>
        </p:nvSpPr>
        <p:spPr bwMode="auto">
          <a:xfrm>
            <a:off x="3980208" y="8844308"/>
            <a:ext cx="3042915" cy="464814"/>
          </a:xfrm>
          <a:prstGeom prst="rect">
            <a:avLst/>
          </a:prstGeom>
          <a:noFill/>
          <a:ln w="9525">
            <a:noFill/>
            <a:miter lim="800000"/>
            <a:headEnd/>
            <a:tailEnd/>
          </a:ln>
        </p:spPr>
        <p:txBody>
          <a:bodyPr vert="horz" wrap="square" lIns="93065" tIns="46544" rIns="93065" bIns="46544" numCol="1" anchor="b" anchorCtr="0" compatLnSpc="1">
            <a:prstTxWarp prst="textNoShape">
              <a:avLst/>
            </a:prstTxWarp>
          </a:bodyPr>
          <a:lstStyle>
            <a:lvl1pPr algn="r" defTabSz="928514" eaLnBrk="0" hangingPunct="0">
              <a:defRPr sz="1200" b="0">
                <a:latin typeface="Times New Roman" pitchFamily="18" charset="0"/>
              </a:defRPr>
            </a:lvl1pPr>
          </a:lstStyle>
          <a:p>
            <a:fld id="{FF45A9B4-F892-4F3D-B232-B8DF533A7064}" type="slidenum">
              <a:rPr lang="en-US" altLang="en-US"/>
              <a:pPr/>
              <a:t>‹#›</a:t>
            </a:fld>
            <a:endParaRPr lang="en-US" altLang="en-US" dirty="0"/>
          </a:p>
        </p:txBody>
      </p:sp>
    </p:spTree>
    <p:extLst>
      <p:ext uri="{BB962C8B-B14F-4D97-AF65-F5344CB8AC3E}">
        <p14:creationId xmlns:p14="http://schemas.microsoft.com/office/powerpoint/2010/main" val="4834865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290" name="Rectangle 4"/>
          <p:cNvSpPr>
            <a:spLocks noGrp="1" noRot="1" noChangeAspect="1" noChangeArrowheads="1" noTextEdit="1"/>
          </p:cNvSpPr>
          <p:nvPr>
            <p:ph type="sldImg" idx="2"/>
          </p:nvPr>
        </p:nvSpPr>
        <p:spPr bwMode="auto">
          <a:xfrm>
            <a:off x="2019300" y="512763"/>
            <a:ext cx="2987675" cy="3865562"/>
          </a:xfrm>
          <a:prstGeom prst="rect">
            <a:avLst/>
          </a:prstGeom>
          <a:noFill/>
          <a:ln w="6350">
            <a:solidFill>
              <a:schemeClr val="tx1"/>
            </a:solidFill>
            <a:miter lim="800000"/>
            <a:headEnd/>
            <a:tailEnd/>
          </a:ln>
        </p:spPr>
      </p:sp>
      <p:sp>
        <p:nvSpPr>
          <p:cNvPr id="6149" name="Rectangle 5"/>
          <p:cNvSpPr>
            <a:spLocks noGrp="1" noChangeArrowheads="1"/>
          </p:cNvSpPr>
          <p:nvPr>
            <p:ph type="body" sz="quarter" idx="3"/>
          </p:nvPr>
        </p:nvSpPr>
        <p:spPr bwMode="auto">
          <a:xfrm>
            <a:off x="999867" y="4582424"/>
            <a:ext cx="5023378" cy="4026250"/>
          </a:xfrm>
          <a:prstGeom prst="rect">
            <a:avLst/>
          </a:prstGeom>
          <a:noFill/>
          <a:ln w="9525" algn="ctr">
            <a:noFill/>
            <a:miter lim="800000"/>
            <a:headEnd/>
            <a:tailEnd/>
          </a:ln>
          <a:effectLst/>
        </p:spPr>
        <p:txBody>
          <a:bodyPr vert="horz" wrap="square" lIns="0" tIns="0" rIns="0" bIns="0" numCol="1" anchor="t" anchorCtr="0" compatLnSpc="1">
            <a:prstTxWarp prst="textNoShape">
              <a:avLst/>
            </a:prstTxWarp>
          </a:bodyPr>
          <a:lstStyle/>
          <a:p>
            <a:pPr lvl="0"/>
            <a:r>
              <a:rPr lang="en-US" altLang="en-US" noProof="0"/>
              <a:t>Click to edit Master text styles</a:t>
            </a:r>
          </a:p>
          <a:p>
            <a:pPr lvl="1"/>
            <a:r>
              <a:rPr lang="en-US" altLang="en-US" noProof="0"/>
              <a:t>Second level</a:t>
            </a:r>
          </a:p>
          <a:p>
            <a:pPr lvl="2"/>
            <a:r>
              <a:rPr lang="en-US" altLang="en-US" noProof="0"/>
              <a:t>Third level</a:t>
            </a:r>
          </a:p>
          <a:p>
            <a:pPr lvl="3"/>
            <a:r>
              <a:rPr lang="en-US" altLang="en-US" noProof="0"/>
              <a:t>Fourth level</a:t>
            </a:r>
          </a:p>
          <a:p>
            <a:pPr lvl="4"/>
            <a:r>
              <a:rPr lang="en-US" altLang="en-US" noProof="0"/>
              <a:t>Fifth level</a:t>
            </a:r>
          </a:p>
        </p:txBody>
      </p:sp>
      <p:sp>
        <p:nvSpPr>
          <p:cNvPr id="6152" name="Rectangle 8"/>
          <p:cNvSpPr>
            <a:spLocks noChangeArrowheads="1"/>
          </p:cNvSpPr>
          <p:nvPr/>
        </p:nvSpPr>
        <p:spPr bwMode="auto">
          <a:xfrm>
            <a:off x="348286" y="8637546"/>
            <a:ext cx="3243529" cy="224393"/>
          </a:xfrm>
          <a:prstGeom prst="rect">
            <a:avLst/>
          </a:prstGeom>
          <a:noFill/>
          <a:ln w="9525">
            <a:noFill/>
            <a:miter lim="800000"/>
            <a:headEnd/>
            <a:tailEnd/>
          </a:ln>
          <a:effectLst/>
        </p:spPr>
        <p:txBody>
          <a:bodyPr lIns="0" tIns="0" rIns="0" bIns="0"/>
          <a:lstStyle/>
          <a:p>
            <a:pPr defTabSz="920488" eaLnBrk="0" hangingPunct="0"/>
            <a:endParaRPr lang="en-US" altLang="en-US" sz="600" b="0" dirty="0"/>
          </a:p>
        </p:txBody>
      </p:sp>
      <p:sp>
        <p:nvSpPr>
          <p:cNvPr id="6153" name="Rectangle 9"/>
          <p:cNvSpPr>
            <a:spLocks noChangeArrowheads="1"/>
          </p:cNvSpPr>
          <p:nvPr/>
        </p:nvSpPr>
        <p:spPr bwMode="auto">
          <a:xfrm>
            <a:off x="6374735" y="8608680"/>
            <a:ext cx="255181" cy="174704"/>
          </a:xfrm>
          <a:prstGeom prst="rect">
            <a:avLst/>
          </a:prstGeom>
          <a:noFill/>
          <a:ln w="9525">
            <a:noFill/>
            <a:miter lim="800000"/>
            <a:headEnd/>
            <a:tailEnd/>
          </a:ln>
          <a:effectLst/>
        </p:spPr>
        <p:txBody>
          <a:bodyPr lIns="0" tIns="0" rIns="0" bIns="0"/>
          <a:lstStyle/>
          <a:p>
            <a:pPr algn="r" defTabSz="1027939" eaLnBrk="0" hangingPunct="0"/>
            <a:fld id="{5A89E0BD-82CA-499F-89D3-B8AE04BC1F13}" type="slidenum">
              <a:rPr lang="en-US" altLang="en-US" sz="900" b="0"/>
              <a:pPr algn="r" defTabSz="1027939" eaLnBrk="0" hangingPunct="0"/>
              <a:t>‹#›</a:t>
            </a:fld>
            <a:endParaRPr lang="en-US" altLang="en-US" sz="900" b="0" dirty="0"/>
          </a:p>
        </p:txBody>
      </p:sp>
    </p:spTree>
    <p:extLst>
      <p:ext uri="{BB962C8B-B14F-4D97-AF65-F5344CB8AC3E}">
        <p14:creationId xmlns:p14="http://schemas.microsoft.com/office/powerpoint/2010/main" val="4070776499"/>
      </p:ext>
    </p:extLst>
  </p:cSld>
  <p:clrMap bg1="lt1" tx1="dk1" bg2="lt2" tx2="dk2" accent1="accent1" accent2="accent2" accent3="accent3" accent4="accent4" accent5="accent5" accent6="accent6" hlink="hlink" folHlink="folHlink"/>
  <p:notesStyle>
    <a:lvl1pPr algn="l" defTabSz="1019175" rtl="0" eaLnBrk="0" fontAlgn="base" hangingPunct="0">
      <a:lnSpc>
        <a:spcPct val="110000"/>
      </a:lnSpc>
      <a:spcBef>
        <a:spcPct val="125000"/>
      </a:spcBef>
      <a:spcAft>
        <a:spcPct val="0"/>
      </a:spcAft>
      <a:buFont typeface="Symbol" pitchFamily="18" charset="2"/>
      <a:tabLst>
        <a:tab pos="463550" algn="l"/>
      </a:tabLst>
      <a:defRPr sz="1200" kern="1200">
        <a:solidFill>
          <a:schemeClr val="tx1"/>
        </a:solidFill>
        <a:latin typeface="Arial" charset="0"/>
        <a:ea typeface="+mn-ea"/>
        <a:cs typeface="+mn-cs"/>
      </a:defRPr>
    </a:lvl1pPr>
    <a:lvl2pPr marL="223838" indent="-222250" algn="l" defTabSz="1019175" rtl="0" eaLnBrk="0" fontAlgn="base" hangingPunct="0">
      <a:lnSpc>
        <a:spcPct val="110000"/>
      </a:lnSpc>
      <a:spcBef>
        <a:spcPct val="75000"/>
      </a:spcBef>
      <a:spcAft>
        <a:spcPct val="0"/>
      </a:spcAft>
      <a:buFont typeface="Symbol" pitchFamily="18" charset="2"/>
      <a:buChar char="·"/>
      <a:tabLst>
        <a:tab pos="463550" algn="l"/>
      </a:tabLst>
      <a:defRPr sz="1200" kern="1200">
        <a:solidFill>
          <a:schemeClr val="tx1"/>
        </a:solidFill>
        <a:latin typeface="Arial" charset="0"/>
        <a:ea typeface="+mn-ea"/>
        <a:cs typeface="+mn-cs"/>
      </a:defRPr>
    </a:lvl2pPr>
    <a:lvl3pPr marL="579438" indent="-279400" algn="l" defTabSz="1019175" rtl="0" eaLnBrk="0" fontAlgn="base" hangingPunct="0">
      <a:lnSpc>
        <a:spcPct val="110000"/>
      </a:lnSpc>
      <a:spcBef>
        <a:spcPct val="50000"/>
      </a:spcBef>
      <a:spcAft>
        <a:spcPct val="0"/>
      </a:spcAft>
      <a:buFont typeface="Symbol" pitchFamily="18" charset="2"/>
      <a:buChar char="¾"/>
      <a:tabLst>
        <a:tab pos="463550" algn="l"/>
      </a:tabLst>
      <a:defRPr sz="1200" kern="1200">
        <a:solidFill>
          <a:schemeClr val="tx1"/>
        </a:solidFill>
        <a:latin typeface="Arial" charset="0"/>
        <a:ea typeface="+mn-ea"/>
        <a:cs typeface="+mn-cs"/>
      </a:defRPr>
    </a:lvl3pPr>
    <a:lvl4pPr marL="919163" indent="-223838" algn="l" defTabSz="1019175" rtl="0" eaLnBrk="0" fontAlgn="base" hangingPunct="0">
      <a:lnSpc>
        <a:spcPct val="110000"/>
      </a:lnSpc>
      <a:spcBef>
        <a:spcPct val="35000"/>
      </a:spcBef>
      <a:spcAft>
        <a:spcPct val="0"/>
      </a:spcAft>
      <a:buFont typeface="Symbol" pitchFamily="18" charset="2"/>
      <a:buChar char="-"/>
      <a:tabLst>
        <a:tab pos="463550" algn="l"/>
      </a:tabLst>
      <a:defRPr sz="1200" kern="1200">
        <a:solidFill>
          <a:schemeClr val="tx1"/>
        </a:solidFill>
        <a:latin typeface="Arial" charset="0"/>
        <a:ea typeface="+mn-ea"/>
        <a:cs typeface="+mn-cs"/>
      </a:defRPr>
    </a:lvl4pPr>
    <a:lvl5pPr marL="1257300" indent="-220663" algn="l" defTabSz="1019175" rtl="0" eaLnBrk="0" fontAlgn="base" hangingPunct="0">
      <a:lnSpc>
        <a:spcPct val="110000"/>
      </a:lnSpc>
      <a:spcBef>
        <a:spcPct val="25000"/>
      </a:spcBef>
      <a:spcAft>
        <a:spcPct val="0"/>
      </a:spcAft>
      <a:buFont typeface="Symbol" pitchFamily="18" charset="2"/>
      <a:buChar char="-"/>
      <a:tabLst>
        <a:tab pos="463550" algn="l"/>
      </a:tabLs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1019175" rtl="0" eaLnBrk="0" fontAlgn="base" latinLnBrk="0" hangingPunct="0">
              <a:lnSpc>
                <a:spcPct val="110000"/>
              </a:lnSpc>
              <a:spcBef>
                <a:spcPct val="125000"/>
              </a:spcBef>
              <a:spcAft>
                <a:spcPct val="0"/>
              </a:spcAft>
              <a:buClrTx/>
              <a:buSzTx/>
              <a:buFont typeface="Symbol" pitchFamily="18" charset="2"/>
              <a:buNone/>
              <a:tabLst>
                <a:tab pos="463550" algn="l"/>
              </a:tabLst>
              <a:defRPr/>
            </a:pPr>
            <a:endParaRPr lang="en-US" altLang="ko-KR" sz="1200" b="0" dirty="0">
              <a:latin typeface="Arial Narrow" charset="0"/>
              <a:ea typeface="Arial Narrow" charset="0"/>
            </a:endParaRPr>
          </a:p>
        </p:txBody>
      </p:sp>
    </p:spTree>
    <p:extLst>
      <p:ext uri="{BB962C8B-B14F-4D97-AF65-F5344CB8AC3E}">
        <p14:creationId xmlns:p14="http://schemas.microsoft.com/office/powerpoint/2010/main" val="426256747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800" dirty="0"/>
              <a:t>https://publishing.gs.com/content/research/en/reports/2023/10/02/83fd319b-c066-4a6a-8fa4-b176001dcca7.html#</a:t>
            </a:r>
            <a:endParaRPr lang="en-US" dirty="0"/>
          </a:p>
        </p:txBody>
      </p:sp>
    </p:spTree>
    <p:extLst>
      <p:ext uri="{BB962C8B-B14F-4D97-AF65-F5344CB8AC3E}">
        <p14:creationId xmlns:p14="http://schemas.microsoft.com/office/powerpoint/2010/main" val="37738390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43010961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700255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97002558"/>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Cover">
    <p:spTree>
      <p:nvGrpSpPr>
        <p:cNvPr id="1" name=""/>
        <p:cNvGrpSpPr/>
        <p:nvPr/>
      </p:nvGrpSpPr>
      <p:grpSpPr>
        <a:xfrm>
          <a:off x="0" y="0"/>
          <a:ext cx="0" cy="0"/>
          <a:chOff x="0" y="0"/>
          <a:chExt cx="0" cy="0"/>
        </a:xfrm>
      </p:grpSpPr>
      <p:sp>
        <p:nvSpPr>
          <p:cNvPr id="62" name="Header 4"/>
          <p:cNvSpPr>
            <a:spLocks noGrp="1"/>
          </p:cNvSpPr>
          <p:nvPr>
            <p:ph type="body" sz="quarter" idx="23" hasCustomPrompt="1"/>
          </p:nvPr>
        </p:nvSpPr>
        <p:spPr>
          <a:xfrm>
            <a:off x="3980670" y="6488113"/>
            <a:ext cx="3334530" cy="2862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6" name="Rectangle 15"/>
          <p:cNvSpPr/>
          <p:nvPr userDrawn="1"/>
        </p:nvSpPr>
        <p:spPr>
          <a:xfrm>
            <a:off x="4046220" y="2300260"/>
            <a:ext cx="3383280" cy="32004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0" dirty="0">
              <a:solidFill>
                <a:prstClr val="white"/>
              </a:solidFill>
            </a:endParaRPr>
          </a:p>
        </p:txBody>
      </p:sp>
      <p:sp>
        <p:nvSpPr>
          <p:cNvPr id="37" name="Rectangle 36">
            <a:extLst>
              <a:ext uri="{FF2B5EF4-FFF2-40B4-BE49-F238E27FC236}">
                <a16:creationId xmlns:a16="http://schemas.microsoft.com/office/drawing/2014/main" id="{B8CFA662-A5E1-4343-91A5-D8D2A56E1A87}"/>
              </a:ext>
            </a:extLst>
          </p:cNvPr>
          <p:cNvSpPr/>
          <p:nvPr userDrawn="1"/>
        </p:nvSpPr>
        <p:spPr>
          <a:xfrm flipV="1">
            <a:off x="49682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8" name="Rectangle 37">
            <a:extLst>
              <a:ext uri="{FF2B5EF4-FFF2-40B4-BE49-F238E27FC236}">
                <a16:creationId xmlns:a16="http://schemas.microsoft.com/office/drawing/2014/main" id="{F51A19C5-514B-4DB8-9407-B79111F3EFFD}"/>
              </a:ext>
            </a:extLst>
          </p:cNvPr>
          <p:cNvSpPr/>
          <p:nvPr userDrawn="1"/>
        </p:nvSpPr>
        <p:spPr>
          <a:xfrm flipV="1">
            <a:off x="20345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9" name="Rectangle 38">
            <a:extLst>
              <a:ext uri="{FF2B5EF4-FFF2-40B4-BE49-F238E27FC236}">
                <a16:creationId xmlns:a16="http://schemas.microsoft.com/office/drawing/2014/main" id="{DC9177CB-52DB-4236-A802-C2992D9EB4BD}"/>
              </a:ext>
            </a:extLst>
          </p:cNvPr>
          <p:cNvSpPr/>
          <p:nvPr userDrawn="1"/>
        </p:nvSpPr>
        <p:spPr>
          <a:xfrm flipV="1">
            <a:off x="14477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0" name="Rectangle 39">
            <a:extLst>
              <a:ext uri="{FF2B5EF4-FFF2-40B4-BE49-F238E27FC236}">
                <a16:creationId xmlns:a16="http://schemas.microsoft.com/office/drawing/2014/main" id="{19CFBF5F-395A-467F-91F6-56906A3001AD}"/>
              </a:ext>
            </a:extLst>
          </p:cNvPr>
          <p:cNvSpPr/>
          <p:nvPr userDrawn="1"/>
        </p:nvSpPr>
        <p:spPr>
          <a:xfrm flipV="1">
            <a:off x="8610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1" name="Rectangle 40">
            <a:extLst>
              <a:ext uri="{FF2B5EF4-FFF2-40B4-BE49-F238E27FC236}">
                <a16:creationId xmlns:a16="http://schemas.microsoft.com/office/drawing/2014/main" id="{9266F116-E8FE-4658-8001-5B3816E5DDE0}"/>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2" name="Rectangle 41">
            <a:extLst>
              <a:ext uri="{FF2B5EF4-FFF2-40B4-BE49-F238E27FC236}">
                <a16:creationId xmlns:a16="http://schemas.microsoft.com/office/drawing/2014/main" id="{7E888FC5-9387-404F-8BD3-619AA78F0B1C}"/>
              </a:ext>
            </a:extLst>
          </p:cNvPr>
          <p:cNvSpPr/>
          <p:nvPr userDrawn="1"/>
        </p:nvSpPr>
        <p:spPr>
          <a:xfrm flipV="1">
            <a:off x="32080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3" name="Rectangle 42">
            <a:extLst>
              <a:ext uri="{FF2B5EF4-FFF2-40B4-BE49-F238E27FC236}">
                <a16:creationId xmlns:a16="http://schemas.microsoft.com/office/drawing/2014/main" id="{3CEC1108-BECB-42F8-8BA3-FCB155DE2166}"/>
              </a:ext>
            </a:extLst>
          </p:cNvPr>
          <p:cNvSpPr/>
          <p:nvPr userDrawn="1"/>
        </p:nvSpPr>
        <p:spPr>
          <a:xfrm flipV="1">
            <a:off x="37947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4" name="Rectangle 43">
            <a:extLst>
              <a:ext uri="{FF2B5EF4-FFF2-40B4-BE49-F238E27FC236}">
                <a16:creationId xmlns:a16="http://schemas.microsoft.com/office/drawing/2014/main" id="{CB2B9531-FE2A-427E-B3CC-34766FCC707C}"/>
              </a:ext>
            </a:extLst>
          </p:cNvPr>
          <p:cNvSpPr/>
          <p:nvPr userDrawn="1"/>
        </p:nvSpPr>
        <p:spPr>
          <a:xfrm flipV="1">
            <a:off x="43814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5" name="Rectangle 44">
            <a:extLst>
              <a:ext uri="{FF2B5EF4-FFF2-40B4-BE49-F238E27FC236}">
                <a16:creationId xmlns:a16="http://schemas.microsoft.com/office/drawing/2014/main" id="{F1B3AB35-B2E6-449C-96C1-073F5CE07908}"/>
              </a:ext>
            </a:extLst>
          </p:cNvPr>
          <p:cNvSpPr/>
          <p:nvPr userDrawn="1"/>
        </p:nvSpPr>
        <p:spPr>
          <a:xfrm flipV="1">
            <a:off x="555497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6" name="Rectangle 45">
            <a:extLst>
              <a:ext uri="{FF2B5EF4-FFF2-40B4-BE49-F238E27FC236}">
                <a16:creationId xmlns:a16="http://schemas.microsoft.com/office/drawing/2014/main" id="{C4D2AFDC-560D-4C06-8273-8102D254113D}"/>
              </a:ext>
            </a:extLst>
          </p:cNvPr>
          <p:cNvSpPr/>
          <p:nvPr userDrawn="1"/>
        </p:nvSpPr>
        <p:spPr>
          <a:xfrm flipV="1">
            <a:off x="61417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7" name="Rectangle 46">
            <a:extLst>
              <a:ext uri="{FF2B5EF4-FFF2-40B4-BE49-F238E27FC236}">
                <a16:creationId xmlns:a16="http://schemas.microsoft.com/office/drawing/2014/main" id="{ECCCA897-A723-4C85-9664-0D0A0611035F}"/>
              </a:ext>
            </a:extLst>
          </p:cNvPr>
          <p:cNvSpPr/>
          <p:nvPr userDrawn="1"/>
        </p:nvSpPr>
        <p:spPr>
          <a:xfrm flipV="1">
            <a:off x="67284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8" name="Rectangle 47">
            <a:extLst>
              <a:ext uri="{FF2B5EF4-FFF2-40B4-BE49-F238E27FC236}">
                <a16:creationId xmlns:a16="http://schemas.microsoft.com/office/drawing/2014/main" id="{32317D20-68FC-4313-B397-6BD60D74B938}"/>
              </a:ext>
            </a:extLst>
          </p:cNvPr>
          <p:cNvSpPr/>
          <p:nvPr userDrawn="1"/>
        </p:nvSpPr>
        <p:spPr>
          <a:xfrm flipV="1">
            <a:off x="7315200" y="-185710"/>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9" name="Rectangle 48">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9"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67" name="GS Asset Mgmt">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sp>
        <p:nvSpPr>
          <p:cNvPr id="66" name="SAS footer"/>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cxnSp>
        <p:nvCxnSpPr>
          <p:cNvPr id="68" name="Line">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sp>
        <p:nvSpPr>
          <p:cNvPr id="70"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spc="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spc="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
        <p:nvSpPr>
          <p:cNvPr id="51" name="Header 3"/>
          <p:cNvSpPr>
            <a:spLocks noGrp="1"/>
          </p:cNvSpPr>
          <p:nvPr>
            <p:ph type="body" sz="quarter" idx="20" hasCustomPrompt="1"/>
          </p:nvPr>
        </p:nvSpPr>
        <p:spPr>
          <a:xfrm>
            <a:off x="3980670" y="1865259"/>
            <a:ext cx="333453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63" name="Line"/>
          <p:cNvCxnSpPr/>
          <p:nvPr userDrawn="1"/>
        </p:nvCxnSpPr>
        <p:spPr>
          <a:xfrm>
            <a:off x="3980670" y="1865259"/>
            <a:ext cx="3333896"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8" name="Text Placeholder 2"/>
          <p:cNvSpPr>
            <a:spLocks noGrp="1"/>
          </p:cNvSpPr>
          <p:nvPr>
            <p:ph type="body" sz="quarter" idx="21"/>
          </p:nvPr>
        </p:nvSpPr>
        <p:spPr>
          <a:xfrm>
            <a:off x="457200" y="5791965"/>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a:t>Edit Master text styles</a:t>
            </a:r>
          </a:p>
        </p:txBody>
      </p:sp>
      <p:sp>
        <p:nvSpPr>
          <p:cNvPr id="50" name="Header 3"/>
          <p:cNvSpPr/>
          <p:nvPr userDrawn="1"/>
        </p:nvSpPr>
        <p:spPr>
          <a:xfrm>
            <a:off x="2621277" y="-205098"/>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61" name="Text Placeholder 4"/>
          <p:cNvSpPr>
            <a:spLocks noGrp="1"/>
          </p:cNvSpPr>
          <p:nvPr>
            <p:ph type="body" sz="quarter" idx="22" hasCustomPrompt="1"/>
          </p:nvPr>
        </p:nvSpPr>
        <p:spPr>
          <a:xfrm>
            <a:off x="457200" y="5524500"/>
            <a:ext cx="3337560" cy="2560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9" name="Text Placeholder 1"/>
          <p:cNvSpPr>
            <a:spLocks noGrp="1"/>
          </p:cNvSpPr>
          <p:nvPr>
            <p:ph type="body" sz="quarter" idx="14"/>
          </p:nvPr>
        </p:nvSpPr>
        <p:spPr>
          <a:xfrm>
            <a:off x="457200" y="2137950"/>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dirty="0"/>
              <a:t>Edit Master text styles</a:t>
            </a:r>
          </a:p>
        </p:txBody>
      </p:sp>
      <p:sp>
        <p:nvSpPr>
          <p:cNvPr id="5" name="Header 1"/>
          <p:cNvSpPr>
            <a:spLocks noGrp="1"/>
          </p:cNvSpPr>
          <p:nvPr>
            <p:ph type="body" sz="quarter" idx="19" hasCustomPrompt="1"/>
          </p:nvPr>
        </p:nvSpPr>
        <p:spPr>
          <a:xfrm>
            <a:off x="457200" y="1865259"/>
            <a:ext cx="333756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7" name="Line"/>
          <p:cNvCxnSpPr/>
          <p:nvPr userDrawn="1"/>
        </p:nvCxnSpPr>
        <p:spPr>
          <a:xfrm>
            <a:off x="457200" y="1865259"/>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10" name="Market Pulse"/>
          <p:cNvSpPr txBox="1"/>
          <p:nvPr userDrawn="1"/>
        </p:nvSpPr>
        <p:spPr>
          <a:xfrm>
            <a:off x="447237" y="1322024"/>
            <a:ext cx="2451633" cy="369332"/>
          </a:xfrm>
          <a:prstGeom prst="rect">
            <a:avLst/>
          </a:prstGeom>
          <a:noFill/>
        </p:spPr>
        <p:txBody>
          <a:bodyPr wrap="none" lIns="0" tIns="0" rIns="0" bIns="0" rtlCol="0">
            <a:spAutoFit/>
          </a:bodyPr>
          <a:lstStyle/>
          <a:p>
            <a:pPr marL="0" lvl="0" indent="0" algn="l" defTabSz="1019175" rtl="0" eaLnBrk="1" fontAlgn="base" hangingPunct="1">
              <a:lnSpc>
                <a:spcPct val="100000"/>
              </a:lnSpc>
              <a:spcBef>
                <a:spcPts val="600"/>
              </a:spcBef>
              <a:spcAft>
                <a:spcPct val="0"/>
              </a:spcAft>
            </a:pPr>
            <a:r>
              <a:rPr lang="en-US" altLang="en-US" sz="2400" b="1" kern="1200" cap="all" spc="0" baseline="0" dirty="0">
                <a:solidFill>
                  <a:schemeClr val="tx1"/>
                </a:solidFill>
                <a:latin typeface="+mj-lt"/>
                <a:ea typeface="+mn-ea"/>
                <a:cs typeface="+mn-cs"/>
              </a:rPr>
              <a:t>MARKET PULSE</a:t>
            </a:r>
          </a:p>
        </p:txBody>
      </p:sp>
      <p:cxnSp>
        <p:nvCxnSpPr>
          <p:cNvPr id="78" name="Line">
            <a:extLst>
              <a:ext uri="{FF2B5EF4-FFF2-40B4-BE49-F238E27FC236}">
                <a16:creationId xmlns:a16="http://schemas.microsoft.com/office/drawing/2014/main" id="{A9571BFE-EE38-4818-95C2-77F4E862A151}"/>
              </a:ext>
            </a:extLst>
          </p:cNvPr>
          <p:cNvCxnSpPr>
            <a:cxnSpLocks/>
          </p:cNvCxnSpPr>
          <p:nvPr userDrawn="1"/>
        </p:nvCxnSpPr>
        <p:spPr>
          <a:xfrm>
            <a:off x="455613" y="124574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 name="Date"/>
          <p:cNvSpPr>
            <a:spLocks noGrp="1"/>
          </p:cNvSpPr>
          <p:nvPr>
            <p:ph type="body" sz="quarter" idx="25" hasCustomPrompt="1"/>
          </p:nvPr>
        </p:nvSpPr>
        <p:spPr>
          <a:xfrm>
            <a:off x="4865524" y="757167"/>
            <a:ext cx="2460625" cy="164592"/>
          </a:xfrm>
        </p:spPr>
        <p:txBody>
          <a:bodyPr/>
          <a:lstStyle>
            <a:lvl1pPr algn="r">
              <a:defRPr sz="1000" b="1" baseline="0">
                <a:solidFill>
                  <a:schemeClr val="tx1"/>
                </a:solidFill>
                <a:latin typeface="Arial" panose="020B0604020202020204" pitchFamily="34" charset="0"/>
                <a:cs typeface="Arial" panose="020B0604020202020204" pitchFamily="34" charset="0"/>
              </a:defRPr>
            </a:lvl1pPr>
          </a:lstStyle>
          <a:p>
            <a:pPr lvl="0"/>
            <a:r>
              <a:rPr lang="en-US" dirty="0"/>
              <a:t>Date</a:t>
            </a:r>
          </a:p>
        </p:txBody>
      </p:sp>
      <p:sp>
        <p:nvSpPr>
          <p:cNvPr id="76" name="SAS"/>
          <p:cNvSpPr>
            <a:spLocks noChangeArrowheads="1"/>
          </p:cNvSpPr>
          <p:nvPr userDrawn="1"/>
        </p:nvSpPr>
        <p:spPr bwMode="auto">
          <a:xfrm>
            <a:off x="2613660" y="435014"/>
            <a:ext cx="4712489" cy="23391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algn="r">
              <a:lnSpc>
                <a:spcPct val="95000"/>
              </a:lnSpc>
              <a:spcAft>
                <a:spcPts val="300"/>
              </a:spcAft>
              <a:defRPr/>
            </a:pPr>
            <a:r>
              <a:rPr lang="en-US" altLang="ja-JP" sz="1600" b="0" dirty="0">
                <a:solidFill>
                  <a:schemeClr val="tx2"/>
                </a:solidFill>
                <a:latin typeface="Arial"/>
              </a:rPr>
              <a:t>Strategic </a:t>
            </a:r>
            <a:r>
              <a:rPr lang="en-US" altLang="ja-JP" sz="1600" b="0" baseline="0" dirty="0">
                <a:solidFill>
                  <a:schemeClr val="tx2"/>
                </a:solidFill>
                <a:latin typeface="Arial"/>
              </a:rPr>
              <a:t>Advisory</a:t>
            </a:r>
            <a:r>
              <a:rPr lang="en-US" altLang="ja-JP" sz="1600" b="0" dirty="0">
                <a:solidFill>
                  <a:schemeClr val="tx2"/>
                </a:solidFill>
                <a:latin typeface="Arial"/>
              </a:rPr>
              <a:t> Solutions</a:t>
            </a:r>
          </a:p>
        </p:txBody>
      </p:sp>
      <p:pic>
        <p:nvPicPr>
          <p:cNvPr id="2" name="Picture 1">
            <a:extLst>
              <a:ext uri="{FF2B5EF4-FFF2-40B4-BE49-F238E27FC236}">
                <a16:creationId xmlns:a16="http://schemas.microsoft.com/office/drawing/2014/main" id="{29259F7A-862F-FB0C-7D7C-379B104CB547}"/>
              </a:ext>
            </a:extLst>
          </p:cNvPr>
          <p:cNvPicPr>
            <a:picLocks noChangeAspect="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455613" y="462225"/>
            <a:ext cx="2011680" cy="357505"/>
          </a:xfrm>
          <a:prstGeom prst="rect">
            <a:avLst/>
          </a:prstGeom>
          <a:noFill/>
          <a:ln>
            <a:noFill/>
          </a:ln>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Content page">
    <p:spTree>
      <p:nvGrpSpPr>
        <p:cNvPr id="1" name=""/>
        <p:cNvGrpSpPr/>
        <p:nvPr/>
      </p:nvGrpSpPr>
      <p:grpSpPr>
        <a:xfrm>
          <a:off x="0" y="0"/>
          <a:ext cx="0" cy="0"/>
          <a:chOff x="0" y="0"/>
          <a:chExt cx="0" cy="0"/>
        </a:xfrm>
      </p:grpSpPr>
      <p:sp>
        <p:nvSpPr>
          <p:cNvPr id="5"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latin typeface="Arial" panose="020B0604020202020204" pitchFamily="34" charset="0"/>
                <a:cs typeface="Arial" panose="020B0604020202020204" pitchFamily="34" charset="0"/>
              </a:defRPr>
            </a:lvl1pPr>
          </a:lstStyle>
          <a:p>
            <a:pPr lvl="0"/>
            <a:r>
              <a:rPr lang="en-US" dirty="0"/>
              <a:t>MARKET PULSE: MONTH 2021</a:t>
            </a:r>
          </a:p>
        </p:txBody>
      </p:sp>
      <p:sp>
        <p:nvSpPr>
          <p:cNvPr id="6" name="Rectangle 5"/>
          <p:cNvSpPr/>
          <p:nvPr userDrawn="1"/>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9" name="Text Placeholder 28"/>
          <p:cNvSpPr>
            <a:spLocks noGrp="1"/>
          </p:cNvSpPr>
          <p:nvPr userDrawn="1">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Edit Master text styles</a:t>
            </a:r>
          </a:p>
        </p:txBody>
      </p:sp>
      <p:sp>
        <p:nvSpPr>
          <p:cNvPr id="35" name="Text Placeholder 2"/>
          <p:cNvSpPr>
            <a:spLocks noGrp="1"/>
          </p:cNvSpPr>
          <p:nvPr>
            <p:ph type="body" sz="quarter" idx="20"/>
          </p:nvPr>
        </p:nvSpPr>
        <p:spPr>
          <a:xfrm>
            <a:off x="457198" y="2123994"/>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Edit Master text styles</a:t>
            </a:r>
          </a:p>
        </p:txBody>
      </p:sp>
      <p:cxnSp>
        <p:nvCxnSpPr>
          <p:cNvPr id="4" name="Straight Connector 3"/>
          <p:cNvCxnSpPr/>
          <p:nvPr userDrawn="1"/>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8" name="Content Placeholder 23"/>
          <p:cNvSpPr>
            <a:spLocks noGrp="1"/>
          </p:cNvSpPr>
          <p:nvPr>
            <p:ph sz="quarter" idx="32" hasCustomPrompt="1"/>
          </p:nvPr>
        </p:nvSpPr>
        <p:spPr>
          <a:xfrm>
            <a:off x="429679" y="2371950"/>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2" name="Text Placeholder 25"/>
          <p:cNvSpPr>
            <a:spLocks noGrp="1"/>
          </p:cNvSpPr>
          <p:nvPr>
            <p:ph type="body" sz="quarter" idx="33" hasCustomPrompt="1"/>
          </p:nvPr>
        </p:nvSpPr>
        <p:spPr>
          <a:xfrm>
            <a:off x="5194297" y="4100499"/>
            <a:ext cx="2120902"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10" name="Text Placeholder 9"/>
          <p:cNvSpPr>
            <a:spLocks noGrp="1"/>
          </p:cNvSpPr>
          <p:nvPr>
            <p:ph type="body" sz="quarter" idx="34"/>
          </p:nvPr>
        </p:nvSpPr>
        <p:spPr>
          <a:xfrm>
            <a:off x="5192574" y="2368571"/>
            <a:ext cx="2122625" cy="1642773"/>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33" name="Text Placeholder 2"/>
          <p:cNvSpPr>
            <a:spLocks noGrp="1"/>
          </p:cNvSpPr>
          <p:nvPr>
            <p:ph type="body" sz="quarter" idx="35"/>
          </p:nvPr>
        </p:nvSpPr>
        <p:spPr>
          <a:xfrm>
            <a:off x="457198" y="433240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34" name="Straight Connector 33"/>
          <p:cNvCxnSpPr/>
          <p:nvPr userDrawn="1"/>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7" name="Content Placeholder 23"/>
          <p:cNvSpPr>
            <a:spLocks noGrp="1"/>
          </p:cNvSpPr>
          <p:nvPr>
            <p:ph sz="quarter" idx="36" hasCustomPrompt="1"/>
          </p:nvPr>
        </p:nvSpPr>
        <p:spPr>
          <a:xfrm>
            <a:off x="429679" y="4588421"/>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8" name="Text Placeholder 25"/>
          <p:cNvSpPr>
            <a:spLocks noGrp="1"/>
          </p:cNvSpPr>
          <p:nvPr>
            <p:ph type="body" sz="quarter" idx="37" hasCustomPrompt="1"/>
          </p:nvPr>
        </p:nvSpPr>
        <p:spPr>
          <a:xfrm>
            <a:off x="5195087" y="6316970"/>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39" name="Text Placeholder 9"/>
          <p:cNvSpPr>
            <a:spLocks noGrp="1"/>
          </p:cNvSpPr>
          <p:nvPr>
            <p:ph type="body" sz="quarter" idx="38"/>
          </p:nvPr>
        </p:nvSpPr>
        <p:spPr>
          <a:xfrm>
            <a:off x="5195087" y="458071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1" name="Text Placeholder 2"/>
          <p:cNvSpPr>
            <a:spLocks noGrp="1"/>
          </p:cNvSpPr>
          <p:nvPr>
            <p:ph type="body" sz="quarter" idx="40"/>
          </p:nvPr>
        </p:nvSpPr>
        <p:spPr>
          <a:xfrm>
            <a:off x="457198" y="653678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52" name="Straight Connector 51"/>
          <p:cNvCxnSpPr/>
          <p:nvPr userDrawn="1"/>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3" name="Content Placeholder 23"/>
          <p:cNvSpPr>
            <a:spLocks noGrp="1"/>
          </p:cNvSpPr>
          <p:nvPr>
            <p:ph sz="quarter" idx="41" hasCustomPrompt="1"/>
          </p:nvPr>
        </p:nvSpPr>
        <p:spPr>
          <a:xfrm>
            <a:off x="429679" y="6789158"/>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54" name="Text Placeholder 25"/>
          <p:cNvSpPr>
            <a:spLocks noGrp="1"/>
          </p:cNvSpPr>
          <p:nvPr>
            <p:ph type="body" sz="quarter" idx="42" hasCustomPrompt="1"/>
          </p:nvPr>
        </p:nvSpPr>
        <p:spPr>
          <a:xfrm>
            <a:off x="5195087" y="8517707"/>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55" name="Text Placeholder 9"/>
          <p:cNvSpPr>
            <a:spLocks noGrp="1"/>
          </p:cNvSpPr>
          <p:nvPr>
            <p:ph type="body" sz="quarter" idx="43"/>
          </p:nvPr>
        </p:nvSpPr>
        <p:spPr>
          <a:xfrm>
            <a:off x="5195087" y="678509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6"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Tree>
    <p:extLst>
      <p:ext uri="{BB962C8B-B14F-4D97-AF65-F5344CB8AC3E}">
        <p14:creationId xmlns:p14="http://schemas.microsoft.com/office/powerpoint/2010/main" val="2129923821"/>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sclosures">
    <p:spTree>
      <p:nvGrpSpPr>
        <p:cNvPr id="1" name=""/>
        <p:cNvGrpSpPr/>
        <p:nvPr/>
      </p:nvGrpSpPr>
      <p:grpSpPr>
        <a:xfrm>
          <a:off x="0" y="0"/>
          <a:ext cx="0" cy="0"/>
          <a:chOff x="0" y="0"/>
          <a:chExt cx="0" cy="0"/>
        </a:xfrm>
      </p:grpSpPr>
      <p:sp>
        <p:nvSpPr>
          <p:cNvPr id="4"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defRPr>
            </a:lvl1pPr>
          </a:lstStyle>
          <a:p>
            <a:pPr lvl="0"/>
            <a:r>
              <a:rPr lang="en-US" dirty="0"/>
              <a:t>MARKET PULSE: MONTH 2021</a:t>
            </a:r>
          </a:p>
        </p:txBody>
      </p:sp>
      <p:sp>
        <p:nvSpPr>
          <p:cNvPr id="3" name="Content Placeholder 2"/>
          <p:cNvSpPr>
            <a:spLocks noGrp="1"/>
          </p:cNvSpPr>
          <p:nvPr>
            <p:ph sz="quarter" idx="15"/>
          </p:nvPr>
        </p:nvSpPr>
        <p:spPr>
          <a:xfrm>
            <a:off x="457200" y="893284"/>
            <a:ext cx="6858000" cy="8549088"/>
          </a:xfrm>
        </p:spPr>
        <p:txBody>
          <a:bodyPr numCol="2" spcCol="182880"/>
          <a:lstStyle>
            <a:lvl1pPr>
              <a:lnSpc>
                <a:spcPct val="100000"/>
              </a:lnSpc>
              <a:spcBef>
                <a:spcPts val="600"/>
              </a:spcBef>
              <a:defRPr sz="800" spc="0" baseline="0">
                <a:solidFill>
                  <a:schemeClr val="tx1"/>
                </a:solidFill>
              </a:defRPr>
            </a:lvl1pPr>
          </a:lstStyle>
          <a:p>
            <a:pPr lvl="0"/>
            <a:r>
              <a:rPr lang="en-US"/>
              <a:t>Edit Master text styles</a:t>
            </a:r>
          </a:p>
        </p:txBody>
      </p:sp>
    </p:spTree>
    <p:extLst>
      <p:ext uri="{BB962C8B-B14F-4D97-AF65-F5344CB8AC3E}">
        <p14:creationId xmlns:p14="http://schemas.microsoft.com/office/powerpoint/2010/main" val="94358305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preserve="1">
  <p:cSld name="Cover">
    <p:spTree>
      <p:nvGrpSpPr>
        <p:cNvPr id="1" name=""/>
        <p:cNvGrpSpPr/>
        <p:nvPr/>
      </p:nvGrpSpPr>
      <p:grpSpPr>
        <a:xfrm>
          <a:off x="0" y="0"/>
          <a:ext cx="0" cy="0"/>
          <a:chOff x="0" y="0"/>
          <a:chExt cx="0" cy="0"/>
        </a:xfrm>
      </p:grpSpPr>
      <p:sp>
        <p:nvSpPr>
          <p:cNvPr id="62" name="Header 4"/>
          <p:cNvSpPr>
            <a:spLocks noGrp="1"/>
          </p:cNvSpPr>
          <p:nvPr>
            <p:ph type="body" sz="quarter" idx="23" hasCustomPrompt="1"/>
          </p:nvPr>
        </p:nvSpPr>
        <p:spPr>
          <a:xfrm>
            <a:off x="3980670" y="6488113"/>
            <a:ext cx="3334530" cy="2862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6" name="Rectangle 15"/>
          <p:cNvSpPr/>
          <p:nvPr/>
        </p:nvSpPr>
        <p:spPr>
          <a:xfrm>
            <a:off x="4046220" y="2300260"/>
            <a:ext cx="3383280" cy="32004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0" dirty="0">
              <a:solidFill>
                <a:prstClr val="white"/>
              </a:solidFill>
            </a:endParaRPr>
          </a:p>
        </p:txBody>
      </p:sp>
      <p:sp>
        <p:nvSpPr>
          <p:cNvPr id="37" name="Rectangle 36">
            <a:extLst>
              <a:ext uri="{FF2B5EF4-FFF2-40B4-BE49-F238E27FC236}">
                <a16:creationId xmlns:a16="http://schemas.microsoft.com/office/drawing/2014/main" id="{B8CFA662-A5E1-4343-91A5-D8D2A56E1A87}"/>
              </a:ext>
            </a:extLst>
          </p:cNvPr>
          <p:cNvSpPr/>
          <p:nvPr/>
        </p:nvSpPr>
        <p:spPr>
          <a:xfrm flipV="1">
            <a:off x="49682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8" name="Rectangle 37">
            <a:extLst>
              <a:ext uri="{FF2B5EF4-FFF2-40B4-BE49-F238E27FC236}">
                <a16:creationId xmlns:a16="http://schemas.microsoft.com/office/drawing/2014/main" id="{F51A19C5-514B-4DB8-9407-B79111F3EFFD}"/>
              </a:ext>
            </a:extLst>
          </p:cNvPr>
          <p:cNvSpPr/>
          <p:nvPr/>
        </p:nvSpPr>
        <p:spPr>
          <a:xfrm flipV="1">
            <a:off x="20345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9" name="Rectangle 38">
            <a:extLst>
              <a:ext uri="{FF2B5EF4-FFF2-40B4-BE49-F238E27FC236}">
                <a16:creationId xmlns:a16="http://schemas.microsoft.com/office/drawing/2014/main" id="{DC9177CB-52DB-4236-A802-C2992D9EB4BD}"/>
              </a:ext>
            </a:extLst>
          </p:cNvPr>
          <p:cNvSpPr/>
          <p:nvPr/>
        </p:nvSpPr>
        <p:spPr>
          <a:xfrm flipV="1">
            <a:off x="14477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0" name="Rectangle 39">
            <a:extLst>
              <a:ext uri="{FF2B5EF4-FFF2-40B4-BE49-F238E27FC236}">
                <a16:creationId xmlns:a16="http://schemas.microsoft.com/office/drawing/2014/main" id="{19CFBF5F-395A-467F-91F6-56906A3001AD}"/>
              </a:ext>
            </a:extLst>
          </p:cNvPr>
          <p:cNvSpPr/>
          <p:nvPr/>
        </p:nvSpPr>
        <p:spPr>
          <a:xfrm flipV="1">
            <a:off x="8610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1" name="Rectangle 40">
            <a:extLst>
              <a:ext uri="{FF2B5EF4-FFF2-40B4-BE49-F238E27FC236}">
                <a16:creationId xmlns:a16="http://schemas.microsoft.com/office/drawing/2014/main" id="{9266F116-E8FE-4658-8001-5B3816E5DDE0}"/>
              </a:ext>
            </a:extLst>
          </p:cNvPr>
          <p:cNvSpPr/>
          <p:nvPr/>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2" name="Rectangle 41">
            <a:extLst>
              <a:ext uri="{FF2B5EF4-FFF2-40B4-BE49-F238E27FC236}">
                <a16:creationId xmlns:a16="http://schemas.microsoft.com/office/drawing/2014/main" id="{7E888FC5-9387-404F-8BD3-619AA78F0B1C}"/>
              </a:ext>
            </a:extLst>
          </p:cNvPr>
          <p:cNvSpPr/>
          <p:nvPr/>
        </p:nvSpPr>
        <p:spPr>
          <a:xfrm flipV="1">
            <a:off x="32080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3" name="Rectangle 42">
            <a:extLst>
              <a:ext uri="{FF2B5EF4-FFF2-40B4-BE49-F238E27FC236}">
                <a16:creationId xmlns:a16="http://schemas.microsoft.com/office/drawing/2014/main" id="{3CEC1108-BECB-42F8-8BA3-FCB155DE2166}"/>
              </a:ext>
            </a:extLst>
          </p:cNvPr>
          <p:cNvSpPr/>
          <p:nvPr/>
        </p:nvSpPr>
        <p:spPr>
          <a:xfrm flipV="1">
            <a:off x="37947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4" name="Rectangle 43">
            <a:extLst>
              <a:ext uri="{FF2B5EF4-FFF2-40B4-BE49-F238E27FC236}">
                <a16:creationId xmlns:a16="http://schemas.microsoft.com/office/drawing/2014/main" id="{CB2B9531-FE2A-427E-B3CC-34766FCC707C}"/>
              </a:ext>
            </a:extLst>
          </p:cNvPr>
          <p:cNvSpPr/>
          <p:nvPr/>
        </p:nvSpPr>
        <p:spPr>
          <a:xfrm flipV="1">
            <a:off x="43814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5" name="Rectangle 44">
            <a:extLst>
              <a:ext uri="{FF2B5EF4-FFF2-40B4-BE49-F238E27FC236}">
                <a16:creationId xmlns:a16="http://schemas.microsoft.com/office/drawing/2014/main" id="{F1B3AB35-B2E6-449C-96C1-073F5CE07908}"/>
              </a:ext>
            </a:extLst>
          </p:cNvPr>
          <p:cNvSpPr/>
          <p:nvPr/>
        </p:nvSpPr>
        <p:spPr>
          <a:xfrm flipV="1">
            <a:off x="555497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6" name="Rectangle 45">
            <a:extLst>
              <a:ext uri="{FF2B5EF4-FFF2-40B4-BE49-F238E27FC236}">
                <a16:creationId xmlns:a16="http://schemas.microsoft.com/office/drawing/2014/main" id="{C4D2AFDC-560D-4C06-8273-8102D254113D}"/>
              </a:ext>
            </a:extLst>
          </p:cNvPr>
          <p:cNvSpPr/>
          <p:nvPr/>
        </p:nvSpPr>
        <p:spPr>
          <a:xfrm flipV="1">
            <a:off x="61417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7" name="Rectangle 46">
            <a:extLst>
              <a:ext uri="{FF2B5EF4-FFF2-40B4-BE49-F238E27FC236}">
                <a16:creationId xmlns:a16="http://schemas.microsoft.com/office/drawing/2014/main" id="{ECCCA897-A723-4C85-9664-0D0A0611035F}"/>
              </a:ext>
            </a:extLst>
          </p:cNvPr>
          <p:cNvSpPr/>
          <p:nvPr/>
        </p:nvSpPr>
        <p:spPr>
          <a:xfrm flipV="1">
            <a:off x="67284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8" name="Rectangle 47">
            <a:extLst>
              <a:ext uri="{FF2B5EF4-FFF2-40B4-BE49-F238E27FC236}">
                <a16:creationId xmlns:a16="http://schemas.microsoft.com/office/drawing/2014/main" id="{32317D20-68FC-4313-B397-6BD60D74B938}"/>
              </a:ext>
            </a:extLst>
          </p:cNvPr>
          <p:cNvSpPr/>
          <p:nvPr/>
        </p:nvSpPr>
        <p:spPr>
          <a:xfrm flipV="1">
            <a:off x="7315200" y="-185710"/>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49" name="Rectangle 48">
            <a:extLst>
              <a:ext uri="{FF2B5EF4-FFF2-40B4-BE49-F238E27FC236}">
                <a16:creationId xmlns:a16="http://schemas.microsoft.com/office/drawing/2014/main" id="{A3018E6C-2E18-4CF1-81CB-182C6E4C406D}"/>
              </a:ext>
            </a:extLst>
          </p:cNvPr>
          <p:cNvSpPr/>
          <p:nvPr/>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9" name="Page Number"/>
          <p:cNvSpPr txBox="1"/>
          <p:nvPr/>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67" name="GS Asset Mgmt">
            <a:extLst>
              <a:ext uri="{FF2B5EF4-FFF2-40B4-BE49-F238E27FC236}">
                <a16:creationId xmlns:a16="http://schemas.microsoft.com/office/drawing/2014/main" id="{002ACFBD-07D0-C143-ADB8-21E6C0D70DAF}"/>
              </a:ext>
            </a:extLst>
          </p:cNvPr>
          <p:cNvSpPr txBox="1">
            <a:spLocks/>
          </p:cNvSpPr>
          <p:nvPr/>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sp>
        <p:nvSpPr>
          <p:cNvPr id="66" name="SAS footer"/>
          <p:cNvSpPr txBox="1"/>
          <p:nvPr/>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cxnSp>
        <p:nvCxnSpPr>
          <p:cNvPr id="68" name="Line">
            <a:extLst>
              <a:ext uri="{FF2B5EF4-FFF2-40B4-BE49-F238E27FC236}">
                <a16:creationId xmlns:a16="http://schemas.microsoft.com/office/drawing/2014/main" id="{85F72E73-602E-42B3-AABB-A7121619C699}"/>
              </a:ext>
            </a:extLst>
          </p:cNvPr>
          <p:cNvCxnSpPr>
            <a:cxnSpLocks/>
          </p:cNvCxnSpPr>
          <p:nvPr/>
        </p:nvCxnSpPr>
        <p:spPr>
          <a:xfrm>
            <a:off x="457200" y="9603165"/>
            <a:ext cx="6858000" cy="0"/>
          </a:xfrm>
          <a:prstGeom prst="line">
            <a:avLst/>
          </a:prstGeom>
          <a:noFill/>
          <a:ln w="6350" cap="flat" cmpd="sng" algn="ctr">
            <a:solidFill>
              <a:srgbClr val="000000"/>
            </a:solidFill>
            <a:prstDash val="solid"/>
            <a:miter lim="800000"/>
          </a:ln>
          <a:effectLst/>
        </p:spPr>
      </p:cxnSp>
      <p:sp>
        <p:nvSpPr>
          <p:cNvPr id="70"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spc="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spc="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
        <p:nvSpPr>
          <p:cNvPr id="51" name="Header 3"/>
          <p:cNvSpPr>
            <a:spLocks noGrp="1"/>
          </p:cNvSpPr>
          <p:nvPr>
            <p:ph type="body" sz="quarter" idx="20" hasCustomPrompt="1"/>
          </p:nvPr>
        </p:nvSpPr>
        <p:spPr>
          <a:xfrm>
            <a:off x="3980670" y="1865259"/>
            <a:ext cx="333453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63" name="Line"/>
          <p:cNvCxnSpPr/>
          <p:nvPr/>
        </p:nvCxnSpPr>
        <p:spPr>
          <a:xfrm>
            <a:off x="3980670" y="1865259"/>
            <a:ext cx="3333896"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8" name="Text Placeholder 2"/>
          <p:cNvSpPr>
            <a:spLocks noGrp="1"/>
          </p:cNvSpPr>
          <p:nvPr>
            <p:ph type="body" sz="quarter" idx="21"/>
          </p:nvPr>
        </p:nvSpPr>
        <p:spPr>
          <a:xfrm>
            <a:off x="457200" y="5791965"/>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a:t>Click to edit Master text styles</a:t>
            </a:r>
          </a:p>
        </p:txBody>
      </p:sp>
      <p:sp>
        <p:nvSpPr>
          <p:cNvPr id="50" name="Header 3"/>
          <p:cNvSpPr/>
          <p:nvPr/>
        </p:nvSpPr>
        <p:spPr>
          <a:xfrm>
            <a:off x="2621277" y="-205098"/>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61" name="Text Placeholder 4"/>
          <p:cNvSpPr>
            <a:spLocks noGrp="1"/>
          </p:cNvSpPr>
          <p:nvPr>
            <p:ph type="body" sz="quarter" idx="22" hasCustomPrompt="1"/>
          </p:nvPr>
        </p:nvSpPr>
        <p:spPr>
          <a:xfrm>
            <a:off x="457200" y="5524500"/>
            <a:ext cx="3337560" cy="2560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sp>
        <p:nvSpPr>
          <p:cNvPr id="19" name="Text Placeholder 1"/>
          <p:cNvSpPr>
            <a:spLocks noGrp="1"/>
          </p:cNvSpPr>
          <p:nvPr>
            <p:ph type="body" sz="quarter" idx="14"/>
          </p:nvPr>
        </p:nvSpPr>
        <p:spPr>
          <a:xfrm>
            <a:off x="457200" y="2137950"/>
            <a:ext cx="3336925" cy="3032448"/>
          </a:xfrm>
        </p:spPr>
        <p:txBody>
          <a:bodyPr lIns="0" tIns="0" rIns="0" bIns="0">
            <a:noAutofit/>
          </a:bodyPr>
          <a:lstStyle>
            <a:lvl1pPr marL="0" indent="0">
              <a:lnSpc>
                <a:spcPts val="1000"/>
              </a:lnSpc>
              <a:spcBef>
                <a:spcPts val="600"/>
              </a:spcBef>
              <a:spcAft>
                <a:spcPts val="0"/>
              </a:spcAft>
              <a:defRPr spc="0" baseline="0">
                <a:latin typeface="Arial" panose="020B0604020202020204" pitchFamily="34" charset="0"/>
                <a:cs typeface="Arial" panose="020B0604020202020204" pitchFamily="34" charset="0"/>
              </a:defRPr>
            </a:lvl1pPr>
          </a:lstStyle>
          <a:p>
            <a:pPr lvl="0"/>
            <a:r>
              <a:rPr lang="en-US"/>
              <a:t>Click to edit Master text styles</a:t>
            </a:r>
          </a:p>
        </p:txBody>
      </p:sp>
      <p:sp>
        <p:nvSpPr>
          <p:cNvPr id="5" name="Header 1"/>
          <p:cNvSpPr>
            <a:spLocks noGrp="1"/>
          </p:cNvSpPr>
          <p:nvPr>
            <p:ph type="body" sz="quarter" idx="19" hasCustomPrompt="1"/>
          </p:nvPr>
        </p:nvSpPr>
        <p:spPr>
          <a:xfrm>
            <a:off x="457200" y="1865259"/>
            <a:ext cx="3337560" cy="258532"/>
          </a:xfrm>
        </p:spPr>
        <p:txBody>
          <a:bodyPr tIns="73152" bIns="45720">
            <a:noAutofit/>
          </a:bodyPr>
          <a:lstStyle>
            <a:lvl1pPr>
              <a:defRPr b="1" cap="all" spc="0" baseline="0">
                <a:latin typeface="Arial" panose="020B0604020202020204" pitchFamily="34" charset="0"/>
                <a:cs typeface="Arial" panose="020B0604020202020204" pitchFamily="34" charset="0"/>
              </a:defRPr>
            </a:lvl1pPr>
          </a:lstStyle>
          <a:p>
            <a:pPr lvl="0"/>
            <a:r>
              <a:rPr lang="en-US" dirty="0"/>
              <a:t>Header</a:t>
            </a:r>
          </a:p>
        </p:txBody>
      </p:sp>
      <p:cxnSp>
        <p:nvCxnSpPr>
          <p:cNvPr id="7" name="Line"/>
          <p:cNvCxnSpPr/>
          <p:nvPr/>
        </p:nvCxnSpPr>
        <p:spPr>
          <a:xfrm>
            <a:off x="457200" y="1865259"/>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10" name="Market Pulse"/>
          <p:cNvSpPr txBox="1"/>
          <p:nvPr/>
        </p:nvSpPr>
        <p:spPr>
          <a:xfrm>
            <a:off x="447237" y="1322024"/>
            <a:ext cx="2451633" cy="369332"/>
          </a:xfrm>
          <a:prstGeom prst="rect">
            <a:avLst/>
          </a:prstGeom>
          <a:noFill/>
        </p:spPr>
        <p:txBody>
          <a:bodyPr wrap="none" lIns="0" tIns="0" rIns="0" bIns="0" rtlCol="0">
            <a:spAutoFit/>
          </a:bodyPr>
          <a:lstStyle/>
          <a:p>
            <a:pPr marL="0" lvl="0" indent="0" algn="l" defTabSz="1019175" rtl="0" eaLnBrk="1" fontAlgn="base" hangingPunct="1">
              <a:lnSpc>
                <a:spcPct val="100000"/>
              </a:lnSpc>
              <a:spcBef>
                <a:spcPts val="600"/>
              </a:spcBef>
              <a:spcAft>
                <a:spcPct val="0"/>
              </a:spcAft>
            </a:pPr>
            <a:r>
              <a:rPr lang="en-US" altLang="en-US" sz="2400" b="1" kern="1200" cap="all" spc="0" baseline="0" dirty="0">
                <a:solidFill>
                  <a:schemeClr val="tx1"/>
                </a:solidFill>
                <a:latin typeface="+mj-lt"/>
                <a:ea typeface="+mn-ea"/>
                <a:cs typeface="+mn-cs"/>
              </a:rPr>
              <a:t>MARKET PULSE</a:t>
            </a:r>
          </a:p>
        </p:txBody>
      </p:sp>
      <p:cxnSp>
        <p:nvCxnSpPr>
          <p:cNvPr id="78" name="Line">
            <a:extLst>
              <a:ext uri="{FF2B5EF4-FFF2-40B4-BE49-F238E27FC236}">
                <a16:creationId xmlns:a16="http://schemas.microsoft.com/office/drawing/2014/main" id="{A9571BFE-EE38-4818-95C2-77F4E862A151}"/>
              </a:ext>
            </a:extLst>
          </p:cNvPr>
          <p:cNvCxnSpPr>
            <a:cxnSpLocks/>
          </p:cNvCxnSpPr>
          <p:nvPr/>
        </p:nvCxnSpPr>
        <p:spPr>
          <a:xfrm>
            <a:off x="455613" y="124574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 name="Date"/>
          <p:cNvSpPr>
            <a:spLocks noGrp="1"/>
          </p:cNvSpPr>
          <p:nvPr>
            <p:ph type="body" sz="quarter" idx="25" hasCustomPrompt="1"/>
          </p:nvPr>
        </p:nvSpPr>
        <p:spPr>
          <a:xfrm>
            <a:off x="4865524" y="757167"/>
            <a:ext cx="2460625" cy="164592"/>
          </a:xfrm>
        </p:spPr>
        <p:txBody>
          <a:bodyPr/>
          <a:lstStyle>
            <a:lvl1pPr algn="r">
              <a:defRPr sz="1000" b="1" baseline="0">
                <a:solidFill>
                  <a:schemeClr val="tx1"/>
                </a:solidFill>
                <a:latin typeface="Arial" panose="020B0604020202020204" pitchFamily="34" charset="0"/>
                <a:cs typeface="Arial" panose="020B0604020202020204" pitchFamily="34" charset="0"/>
              </a:defRPr>
            </a:lvl1pPr>
          </a:lstStyle>
          <a:p>
            <a:pPr lvl="0"/>
            <a:r>
              <a:rPr lang="en-US" dirty="0"/>
              <a:t>Date</a:t>
            </a:r>
          </a:p>
        </p:txBody>
      </p:sp>
      <p:sp>
        <p:nvSpPr>
          <p:cNvPr id="76" name="SAS"/>
          <p:cNvSpPr>
            <a:spLocks noChangeArrowheads="1"/>
          </p:cNvSpPr>
          <p:nvPr/>
        </p:nvSpPr>
        <p:spPr bwMode="auto">
          <a:xfrm>
            <a:off x="2613660" y="435014"/>
            <a:ext cx="4712489" cy="23391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algn="r">
              <a:lnSpc>
                <a:spcPct val="95000"/>
              </a:lnSpc>
              <a:spcAft>
                <a:spcPts val="300"/>
              </a:spcAft>
              <a:defRPr/>
            </a:pPr>
            <a:r>
              <a:rPr lang="en-US" altLang="ja-JP" sz="1600" b="0" dirty="0">
                <a:solidFill>
                  <a:schemeClr val="tx2"/>
                </a:solidFill>
                <a:latin typeface="Arial"/>
              </a:rPr>
              <a:t>Strategic </a:t>
            </a:r>
            <a:r>
              <a:rPr lang="en-US" altLang="ja-JP" sz="1600" b="0" baseline="0" dirty="0">
                <a:solidFill>
                  <a:schemeClr val="tx2"/>
                </a:solidFill>
                <a:latin typeface="Arial"/>
              </a:rPr>
              <a:t>Advisory</a:t>
            </a:r>
            <a:r>
              <a:rPr lang="en-US" altLang="ja-JP" sz="1600" b="0" dirty="0">
                <a:solidFill>
                  <a:schemeClr val="tx2"/>
                </a:solidFill>
                <a:latin typeface="Arial"/>
              </a:rPr>
              <a:t> Solutions</a:t>
            </a:r>
          </a:p>
        </p:txBody>
      </p:sp>
      <p:pic>
        <p:nvPicPr>
          <p:cNvPr id="75" name="AM Logo">
            <a:extLst>
              <a:ext uri="{FF2B5EF4-FFF2-40B4-BE49-F238E27FC236}">
                <a16:creationId xmlns:a16="http://schemas.microsoft.com/office/drawing/2014/main" id="{B949DFA6-92DE-4C30-90BA-FE7195D579DE}"/>
              </a:ext>
            </a:extLst>
          </p:cNvPr>
          <p:cNvPicPr>
            <a:picLocks noChangeAspect="1"/>
          </p:cNvPicPr>
          <p:nvPr/>
        </p:nvPicPr>
        <p:blipFill>
          <a:blip r:embed="rId2" cstate="screen">
            <a:extLst>
              <a:ext uri="{28A0092B-C50C-407E-A947-70E740481C1C}">
                <a14:useLocalDpi xmlns:a14="http://schemas.microsoft.com/office/drawing/2010/main"/>
              </a:ext>
            </a:extLst>
          </a:blip>
          <a:srcRect/>
          <a:stretch/>
        </p:blipFill>
        <p:spPr>
          <a:xfrm>
            <a:off x="455613" y="462225"/>
            <a:ext cx="1828800" cy="332849"/>
          </a:xfrm>
          <a:prstGeom prst="rect">
            <a:avLst/>
          </a:prstGeom>
        </p:spPr>
      </p:pic>
      <p:sp>
        <p:nvSpPr>
          <p:cNvPr id="2" name="Rectangle 1">
            <a:extLst>
              <a:ext uri="{FF2B5EF4-FFF2-40B4-BE49-F238E27FC236}">
                <a16:creationId xmlns:a16="http://schemas.microsoft.com/office/drawing/2014/main" id="{C86CE3CE-2AC3-1071-8094-29D574A732C0}"/>
              </a:ext>
            </a:extLst>
          </p:cNvPr>
          <p:cNvSpPr/>
          <p:nvPr userDrawn="1"/>
        </p:nvSpPr>
        <p:spPr>
          <a:xfrm>
            <a:off x="4046220" y="2300260"/>
            <a:ext cx="3383280" cy="3200400"/>
          </a:xfrm>
          <a:prstGeom prst="rect">
            <a:avLst/>
          </a:prstGeom>
          <a:no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pc="0" dirty="0">
              <a:solidFill>
                <a:prstClr val="white"/>
              </a:solidFill>
            </a:endParaRPr>
          </a:p>
        </p:txBody>
      </p:sp>
      <p:sp>
        <p:nvSpPr>
          <p:cNvPr id="4" name="Rectangle 3">
            <a:extLst>
              <a:ext uri="{FF2B5EF4-FFF2-40B4-BE49-F238E27FC236}">
                <a16:creationId xmlns:a16="http://schemas.microsoft.com/office/drawing/2014/main" id="{662AF2B4-30D8-ACEA-FEBA-CD5DD4FE3FE3}"/>
              </a:ext>
            </a:extLst>
          </p:cNvPr>
          <p:cNvSpPr/>
          <p:nvPr userDrawn="1"/>
        </p:nvSpPr>
        <p:spPr>
          <a:xfrm flipV="1">
            <a:off x="49682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 name="Rectangle 5">
            <a:extLst>
              <a:ext uri="{FF2B5EF4-FFF2-40B4-BE49-F238E27FC236}">
                <a16:creationId xmlns:a16="http://schemas.microsoft.com/office/drawing/2014/main" id="{1F3E933E-8A0A-B022-A652-73C92F32A80F}"/>
              </a:ext>
            </a:extLst>
          </p:cNvPr>
          <p:cNvSpPr/>
          <p:nvPr userDrawn="1"/>
        </p:nvSpPr>
        <p:spPr>
          <a:xfrm flipV="1">
            <a:off x="203453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 name="Rectangle 7">
            <a:extLst>
              <a:ext uri="{FF2B5EF4-FFF2-40B4-BE49-F238E27FC236}">
                <a16:creationId xmlns:a16="http://schemas.microsoft.com/office/drawing/2014/main" id="{8C474848-4660-18FB-7B6E-1280E7F74366}"/>
              </a:ext>
            </a:extLst>
          </p:cNvPr>
          <p:cNvSpPr/>
          <p:nvPr userDrawn="1"/>
        </p:nvSpPr>
        <p:spPr>
          <a:xfrm flipV="1">
            <a:off x="14477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9" name="Rectangle 8">
            <a:extLst>
              <a:ext uri="{FF2B5EF4-FFF2-40B4-BE49-F238E27FC236}">
                <a16:creationId xmlns:a16="http://schemas.microsoft.com/office/drawing/2014/main" id="{808627CC-2F77-B82C-FDE6-2B29FAA2D2DD}"/>
              </a:ext>
            </a:extLst>
          </p:cNvPr>
          <p:cNvSpPr/>
          <p:nvPr userDrawn="1"/>
        </p:nvSpPr>
        <p:spPr>
          <a:xfrm flipV="1">
            <a:off x="8610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1" name="Rectangle 10">
            <a:extLst>
              <a:ext uri="{FF2B5EF4-FFF2-40B4-BE49-F238E27FC236}">
                <a16:creationId xmlns:a16="http://schemas.microsoft.com/office/drawing/2014/main" id="{9DE51EB8-6706-1F58-3C00-34ADC2AF6409}"/>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2" name="Rectangle 11">
            <a:extLst>
              <a:ext uri="{FF2B5EF4-FFF2-40B4-BE49-F238E27FC236}">
                <a16:creationId xmlns:a16="http://schemas.microsoft.com/office/drawing/2014/main" id="{F930350F-9834-9DC0-2C66-0E50B62A5386}"/>
              </a:ext>
            </a:extLst>
          </p:cNvPr>
          <p:cNvSpPr/>
          <p:nvPr userDrawn="1"/>
        </p:nvSpPr>
        <p:spPr>
          <a:xfrm flipV="1">
            <a:off x="32080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3" name="Rectangle 12">
            <a:extLst>
              <a:ext uri="{FF2B5EF4-FFF2-40B4-BE49-F238E27FC236}">
                <a16:creationId xmlns:a16="http://schemas.microsoft.com/office/drawing/2014/main" id="{69EEEBED-2C54-74CD-B2D2-0E7B1E8FEBD7}"/>
              </a:ext>
            </a:extLst>
          </p:cNvPr>
          <p:cNvSpPr/>
          <p:nvPr userDrawn="1"/>
        </p:nvSpPr>
        <p:spPr>
          <a:xfrm flipV="1">
            <a:off x="37947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4" name="Rectangle 13">
            <a:extLst>
              <a:ext uri="{FF2B5EF4-FFF2-40B4-BE49-F238E27FC236}">
                <a16:creationId xmlns:a16="http://schemas.microsoft.com/office/drawing/2014/main" id="{1ED54E15-26C1-BF69-4A99-21995B7FAAA8}"/>
              </a:ext>
            </a:extLst>
          </p:cNvPr>
          <p:cNvSpPr/>
          <p:nvPr userDrawn="1"/>
        </p:nvSpPr>
        <p:spPr>
          <a:xfrm flipV="1">
            <a:off x="438149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5" name="Rectangle 14">
            <a:extLst>
              <a:ext uri="{FF2B5EF4-FFF2-40B4-BE49-F238E27FC236}">
                <a16:creationId xmlns:a16="http://schemas.microsoft.com/office/drawing/2014/main" id="{C1C8AF09-A023-92CA-FE3F-F8A83BE156BF}"/>
              </a:ext>
            </a:extLst>
          </p:cNvPr>
          <p:cNvSpPr/>
          <p:nvPr userDrawn="1"/>
        </p:nvSpPr>
        <p:spPr>
          <a:xfrm flipV="1">
            <a:off x="555497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7" name="Rectangle 16">
            <a:extLst>
              <a:ext uri="{FF2B5EF4-FFF2-40B4-BE49-F238E27FC236}">
                <a16:creationId xmlns:a16="http://schemas.microsoft.com/office/drawing/2014/main" id="{BF4722AC-5251-04B1-BC08-BDC149013A87}"/>
              </a:ext>
            </a:extLst>
          </p:cNvPr>
          <p:cNvSpPr/>
          <p:nvPr userDrawn="1"/>
        </p:nvSpPr>
        <p:spPr>
          <a:xfrm flipV="1">
            <a:off x="614171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8" name="Rectangle 17">
            <a:extLst>
              <a:ext uri="{FF2B5EF4-FFF2-40B4-BE49-F238E27FC236}">
                <a16:creationId xmlns:a16="http://schemas.microsoft.com/office/drawing/2014/main" id="{B615C8B9-CA5A-468A-75FA-8E0A548D4620}"/>
              </a:ext>
            </a:extLst>
          </p:cNvPr>
          <p:cNvSpPr/>
          <p:nvPr userDrawn="1"/>
        </p:nvSpPr>
        <p:spPr>
          <a:xfrm flipV="1">
            <a:off x="6728457" y="-185710"/>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0" name="Rectangle 19">
            <a:extLst>
              <a:ext uri="{FF2B5EF4-FFF2-40B4-BE49-F238E27FC236}">
                <a16:creationId xmlns:a16="http://schemas.microsoft.com/office/drawing/2014/main" id="{78ACAF2A-CBE3-0B59-D38A-CC9254D1C644}"/>
              </a:ext>
            </a:extLst>
          </p:cNvPr>
          <p:cNvSpPr/>
          <p:nvPr userDrawn="1"/>
        </p:nvSpPr>
        <p:spPr>
          <a:xfrm flipV="1">
            <a:off x="7315200" y="-185710"/>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1" name="Rectangle 20">
            <a:extLst>
              <a:ext uri="{FF2B5EF4-FFF2-40B4-BE49-F238E27FC236}">
                <a16:creationId xmlns:a16="http://schemas.microsoft.com/office/drawing/2014/main" id="{52189E19-AE71-D0BA-63CF-547DC0DACD8B}"/>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2" name="Page Number">
            <a:extLst>
              <a:ext uri="{FF2B5EF4-FFF2-40B4-BE49-F238E27FC236}">
                <a16:creationId xmlns:a16="http://schemas.microsoft.com/office/drawing/2014/main" id="{0131B369-2987-7BD2-A9B7-92E52D829E90}"/>
              </a:ext>
            </a:extLst>
          </p:cNvP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sp>
        <p:nvSpPr>
          <p:cNvPr id="23" name="GS Asset Mgmt">
            <a:extLst>
              <a:ext uri="{FF2B5EF4-FFF2-40B4-BE49-F238E27FC236}">
                <a16:creationId xmlns:a16="http://schemas.microsoft.com/office/drawing/2014/main" id="{3141F7C8-089D-FCDE-3F56-DF672778A65E}"/>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sp>
        <p:nvSpPr>
          <p:cNvPr id="24" name="SAS footer">
            <a:extLst>
              <a:ext uri="{FF2B5EF4-FFF2-40B4-BE49-F238E27FC236}">
                <a16:creationId xmlns:a16="http://schemas.microsoft.com/office/drawing/2014/main" id="{E367AA53-0905-BAE1-B6F7-F6D1789E9193}"/>
              </a:ext>
            </a:extLst>
          </p:cNvPr>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cxnSp>
        <p:nvCxnSpPr>
          <p:cNvPr id="25" name="Line">
            <a:extLst>
              <a:ext uri="{FF2B5EF4-FFF2-40B4-BE49-F238E27FC236}">
                <a16:creationId xmlns:a16="http://schemas.microsoft.com/office/drawing/2014/main" id="{4F9113BF-C0E0-8311-5169-0F383C0FD708}"/>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cxnSp>
        <p:nvCxnSpPr>
          <p:cNvPr id="26" name="Line">
            <a:extLst>
              <a:ext uri="{FF2B5EF4-FFF2-40B4-BE49-F238E27FC236}">
                <a16:creationId xmlns:a16="http://schemas.microsoft.com/office/drawing/2014/main" id="{0AEFC99A-958C-F933-9D42-9BA340F6D70A}"/>
              </a:ext>
            </a:extLst>
          </p:cNvPr>
          <p:cNvCxnSpPr/>
          <p:nvPr userDrawn="1"/>
        </p:nvCxnSpPr>
        <p:spPr>
          <a:xfrm>
            <a:off x="3980670" y="1865259"/>
            <a:ext cx="3333896"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7" name="Header 3">
            <a:extLst>
              <a:ext uri="{FF2B5EF4-FFF2-40B4-BE49-F238E27FC236}">
                <a16:creationId xmlns:a16="http://schemas.microsoft.com/office/drawing/2014/main" id="{A48B57D4-3F20-B499-FE51-15B533D29E31}"/>
              </a:ext>
            </a:extLst>
          </p:cNvPr>
          <p:cNvSpPr/>
          <p:nvPr userDrawn="1"/>
        </p:nvSpPr>
        <p:spPr>
          <a:xfrm>
            <a:off x="2621277" y="-205098"/>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cxnSp>
        <p:nvCxnSpPr>
          <p:cNvPr id="28" name="Line">
            <a:extLst>
              <a:ext uri="{FF2B5EF4-FFF2-40B4-BE49-F238E27FC236}">
                <a16:creationId xmlns:a16="http://schemas.microsoft.com/office/drawing/2014/main" id="{45C32CBD-4A67-3CAC-B95F-2DD054AE4366}"/>
              </a:ext>
            </a:extLst>
          </p:cNvPr>
          <p:cNvCxnSpPr/>
          <p:nvPr userDrawn="1"/>
        </p:nvCxnSpPr>
        <p:spPr>
          <a:xfrm>
            <a:off x="457200" y="1865259"/>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9" name="Market Pulse">
            <a:extLst>
              <a:ext uri="{FF2B5EF4-FFF2-40B4-BE49-F238E27FC236}">
                <a16:creationId xmlns:a16="http://schemas.microsoft.com/office/drawing/2014/main" id="{B944F165-0419-B5AC-CD26-D9A36F0EF881}"/>
              </a:ext>
            </a:extLst>
          </p:cNvPr>
          <p:cNvSpPr txBox="1"/>
          <p:nvPr userDrawn="1"/>
        </p:nvSpPr>
        <p:spPr>
          <a:xfrm>
            <a:off x="447237" y="1322024"/>
            <a:ext cx="2451633" cy="369332"/>
          </a:xfrm>
          <a:prstGeom prst="rect">
            <a:avLst/>
          </a:prstGeom>
          <a:noFill/>
        </p:spPr>
        <p:txBody>
          <a:bodyPr wrap="none" lIns="0" tIns="0" rIns="0" bIns="0" rtlCol="0">
            <a:spAutoFit/>
          </a:bodyPr>
          <a:lstStyle/>
          <a:p>
            <a:pPr marL="0" lvl="0" indent="0" algn="l" defTabSz="1019175" rtl="0" eaLnBrk="1" fontAlgn="base" hangingPunct="1">
              <a:lnSpc>
                <a:spcPct val="100000"/>
              </a:lnSpc>
              <a:spcBef>
                <a:spcPts val="600"/>
              </a:spcBef>
              <a:spcAft>
                <a:spcPct val="0"/>
              </a:spcAft>
            </a:pPr>
            <a:r>
              <a:rPr lang="en-US" altLang="en-US" sz="2400" b="1" kern="1200" cap="all" spc="0" baseline="0" dirty="0">
                <a:solidFill>
                  <a:schemeClr val="tx1"/>
                </a:solidFill>
                <a:latin typeface="+mj-lt"/>
                <a:ea typeface="+mn-ea"/>
                <a:cs typeface="+mn-cs"/>
              </a:rPr>
              <a:t>MARKET PULSE</a:t>
            </a:r>
          </a:p>
        </p:txBody>
      </p:sp>
      <p:cxnSp>
        <p:nvCxnSpPr>
          <p:cNvPr id="30" name="Line">
            <a:extLst>
              <a:ext uri="{FF2B5EF4-FFF2-40B4-BE49-F238E27FC236}">
                <a16:creationId xmlns:a16="http://schemas.microsoft.com/office/drawing/2014/main" id="{7BB1849A-B59F-6EFF-8B01-6290A49EEEAD}"/>
              </a:ext>
            </a:extLst>
          </p:cNvPr>
          <p:cNvCxnSpPr>
            <a:cxnSpLocks/>
          </p:cNvCxnSpPr>
          <p:nvPr userDrawn="1"/>
        </p:nvCxnSpPr>
        <p:spPr>
          <a:xfrm>
            <a:off x="455613" y="124574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1" name="SAS">
            <a:extLst>
              <a:ext uri="{FF2B5EF4-FFF2-40B4-BE49-F238E27FC236}">
                <a16:creationId xmlns:a16="http://schemas.microsoft.com/office/drawing/2014/main" id="{5283140D-C9DB-72E9-6237-4882C5A8D0C0}"/>
              </a:ext>
            </a:extLst>
          </p:cNvPr>
          <p:cNvSpPr>
            <a:spLocks noChangeArrowheads="1"/>
          </p:cNvSpPr>
          <p:nvPr userDrawn="1"/>
        </p:nvSpPr>
        <p:spPr bwMode="auto">
          <a:xfrm>
            <a:off x="2613660" y="435014"/>
            <a:ext cx="4712489" cy="233910"/>
          </a:xfrm>
          <a:prstGeom prst="rect">
            <a:avLst/>
          </a:prstGeom>
          <a:noFill/>
          <a:ln w="9525">
            <a:noFill/>
            <a:miter lim="800000"/>
            <a:headEnd/>
            <a:tailEnd/>
          </a:ln>
          <a:effectLst/>
        </p:spPr>
        <p:txBody>
          <a:bodyPr vert="horz" wrap="square" lIns="0" tIns="0" rIns="0" bIns="0" numCol="1" anchor="t" anchorCtr="0" compatLnSpc="1">
            <a:prstTxWarp prst="textNoShape">
              <a:avLst/>
            </a:prstTxWarp>
            <a:spAutoFit/>
          </a:bodyPr>
          <a:lstStyle/>
          <a:p>
            <a:pPr algn="r">
              <a:lnSpc>
                <a:spcPct val="95000"/>
              </a:lnSpc>
              <a:spcAft>
                <a:spcPts val="300"/>
              </a:spcAft>
              <a:defRPr/>
            </a:pPr>
            <a:r>
              <a:rPr lang="en-US" altLang="ja-JP" sz="1600" b="0" dirty="0">
                <a:solidFill>
                  <a:schemeClr val="tx2"/>
                </a:solidFill>
                <a:latin typeface="Arial"/>
              </a:rPr>
              <a:t>Strategic </a:t>
            </a:r>
            <a:r>
              <a:rPr lang="en-US" altLang="ja-JP" sz="1600" b="0" baseline="0" dirty="0">
                <a:solidFill>
                  <a:schemeClr val="tx2"/>
                </a:solidFill>
                <a:latin typeface="Arial"/>
              </a:rPr>
              <a:t>Advisory</a:t>
            </a:r>
            <a:r>
              <a:rPr lang="en-US" altLang="ja-JP" sz="1600" b="0" dirty="0">
                <a:solidFill>
                  <a:schemeClr val="tx2"/>
                </a:solidFill>
                <a:latin typeface="Arial"/>
              </a:rPr>
              <a:t> Solutions</a:t>
            </a:r>
          </a:p>
        </p:txBody>
      </p:sp>
      <p:pic>
        <p:nvPicPr>
          <p:cNvPr id="32" name="Picture 31">
            <a:extLst>
              <a:ext uri="{FF2B5EF4-FFF2-40B4-BE49-F238E27FC236}">
                <a16:creationId xmlns:a16="http://schemas.microsoft.com/office/drawing/2014/main" id="{18C65B65-CB0C-2457-97E9-C77CDBE61C24}"/>
              </a:ext>
            </a:extLst>
          </p:cNvPr>
          <p:cNvPicPr>
            <a:picLocks noChangeAspect="1"/>
          </p:cNvPicPr>
          <p:nvPr userDrawn="1"/>
        </p:nvPicPr>
        <p:blipFill>
          <a:blip r:embed="rId3">
            <a:extLst>
              <a:ext uri="{28A0092B-C50C-407E-A947-70E740481C1C}">
                <a14:useLocalDpi xmlns:a14="http://schemas.microsoft.com/office/drawing/2010/main" val="0"/>
              </a:ext>
            </a:extLst>
          </a:blip>
          <a:srcRect/>
          <a:stretch>
            <a:fillRect/>
          </a:stretch>
        </p:blipFill>
        <p:spPr bwMode="auto">
          <a:xfrm>
            <a:off x="455613" y="462225"/>
            <a:ext cx="2011680" cy="357505"/>
          </a:xfrm>
          <a:prstGeom prst="rect">
            <a:avLst/>
          </a:prstGeom>
          <a:noFill/>
          <a:ln>
            <a:noFill/>
          </a:ln>
        </p:spPr>
      </p:pic>
    </p:spTree>
    <p:extLst>
      <p:ext uri="{BB962C8B-B14F-4D97-AF65-F5344CB8AC3E}">
        <p14:creationId xmlns:p14="http://schemas.microsoft.com/office/powerpoint/2010/main" val="160619637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1_Content page">
    <p:spTree>
      <p:nvGrpSpPr>
        <p:cNvPr id="1" name=""/>
        <p:cNvGrpSpPr/>
        <p:nvPr/>
      </p:nvGrpSpPr>
      <p:grpSpPr>
        <a:xfrm>
          <a:off x="0" y="0"/>
          <a:ext cx="0" cy="0"/>
          <a:chOff x="0" y="0"/>
          <a:chExt cx="0" cy="0"/>
        </a:xfrm>
      </p:grpSpPr>
      <p:sp>
        <p:nvSpPr>
          <p:cNvPr id="5"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latin typeface="Arial" panose="020B0604020202020204" pitchFamily="34" charset="0"/>
                <a:cs typeface="Arial" panose="020B0604020202020204" pitchFamily="34" charset="0"/>
              </a:defRPr>
            </a:lvl1pPr>
          </a:lstStyle>
          <a:p>
            <a:pPr lvl="0"/>
            <a:r>
              <a:rPr lang="en-US" dirty="0"/>
              <a:t>MARKET PULSE: MONTH 2021</a:t>
            </a:r>
          </a:p>
        </p:txBody>
      </p:sp>
      <p:sp>
        <p:nvSpPr>
          <p:cNvPr id="6" name="Rectangle 5"/>
          <p:cNvSpPr/>
          <p:nvPr/>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9" name="Text Placeholder 28"/>
          <p:cNvSpPr>
            <a:spLocks noGrp="1"/>
          </p:cNvSpPr>
          <p:nvPr>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Click to edit Master text styles</a:t>
            </a:r>
          </a:p>
        </p:txBody>
      </p:sp>
      <p:sp>
        <p:nvSpPr>
          <p:cNvPr id="35" name="Text Placeholder 2"/>
          <p:cNvSpPr>
            <a:spLocks noGrp="1"/>
          </p:cNvSpPr>
          <p:nvPr>
            <p:ph type="body" sz="quarter" idx="20"/>
          </p:nvPr>
        </p:nvSpPr>
        <p:spPr>
          <a:xfrm>
            <a:off x="457198" y="2123994"/>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p:txBody>
      </p:sp>
      <p:cxnSp>
        <p:nvCxnSpPr>
          <p:cNvPr id="4" name="Straight Connector 3"/>
          <p:cNvCxnSpPr/>
          <p:nvPr/>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8" name="Content Placeholder 23"/>
          <p:cNvSpPr>
            <a:spLocks noGrp="1"/>
          </p:cNvSpPr>
          <p:nvPr>
            <p:ph sz="quarter" idx="32" hasCustomPrompt="1"/>
          </p:nvPr>
        </p:nvSpPr>
        <p:spPr>
          <a:xfrm>
            <a:off x="429679" y="2371950"/>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2" name="Text Placeholder 25"/>
          <p:cNvSpPr>
            <a:spLocks noGrp="1"/>
          </p:cNvSpPr>
          <p:nvPr>
            <p:ph type="body" sz="quarter" idx="33" hasCustomPrompt="1"/>
          </p:nvPr>
        </p:nvSpPr>
        <p:spPr>
          <a:xfrm>
            <a:off x="5194297" y="4100499"/>
            <a:ext cx="2120902"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10" name="Text Placeholder 9"/>
          <p:cNvSpPr>
            <a:spLocks noGrp="1"/>
          </p:cNvSpPr>
          <p:nvPr>
            <p:ph type="body" sz="quarter" idx="34"/>
          </p:nvPr>
        </p:nvSpPr>
        <p:spPr>
          <a:xfrm>
            <a:off x="5192574" y="2368571"/>
            <a:ext cx="2122625" cy="1642773"/>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33" name="Text Placeholder 2"/>
          <p:cNvSpPr>
            <a:spLocks noGrp="1"/>
          </p:cNvSpPr>
          <p:nvPr>
            <p:ph type="body" sz="quarter" idx="35"/>
          </p:nvPr>
        </p:nvSpPr>
        <p:spPr>
          <a:xfrm>
            <a:off x="457198" y="433240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p:txBody>
      </p:sp>
      <p:cxnSp>
        <p:nvCxnSpPr>
          <p:cNvPr id="34" name="Straight Connector 33"/>
          <p:cNvCxnSpPr/>
          <p:nvPr/>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7" name="Content Placeholder 23"/>
          <p:cNvSpPr>
            <a:spLocks noGrp="1"/>
          </p:cNvSpPr>
          <p:nvPr>
            <p:ph sz="quarter" idx="36" hasCustomPrompt="1"/>
          </p:nvPr>
        </p:nvSpPr>
        <p:spPr>
          <a:xfrm>
            <a:off x="429679" y="4588421"/>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8" name="Text Placeholder 25"/>
          <p:cNvSpPr>
            <a:spLocks noGrp="1"/>
          </p:cNvSpPr>
          <p:nvPr>
            <p:ph type="body" sz="quarter" idx="37" hasCustomPrompt="1"/>
          </p:nvPr>
        </p:nvSpPr>
        <p:spPr>
          <a:xfrm>
            <a:off x="5195087" y="6316970"/>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39" name="Text Placeholder 9"/>
          <p:cNvSpPr>
            <a:spLocks noGrp="1"/>
          </p:cNvSpPr>
          <p:nvPr>
            <p:ph type="body" sz="quarter" idx="38"/>
          </p:nvPr>
        </p:nvSpPr>
        <p:spPr>
          <a:xfrm>
            <a:off x="5195087" y="458071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51" name="Text Placeholder 2"/>
          <p:cNvSpPr>
            <a:spLocks noGrp="1"/>
          </p:cNvSpPr>
          <p:nvPr>
            <p:ph type="body" sz="quarter" idx="40"/>
          </p:nvPr>
        </p:nvSpPr>
        <p:spPr>
          <a:xfrm>
            <a:off x="457198" y="653678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Click to edit Master text styles</a:t>
            </a:r>
          </a:p>
        </p:txBody>
      </p:sp>
      <p:cxnSp>
        <p:nvCxnSpPr>
          <p:cNvPr id="52" name="Straight Connector 51"/>
          <p:cNvCxnSpPr/>
          <p:nvPr/>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3" name="Content Placeholder 23"/>
          <p:cNvSpPr>
            <a:spLocks noGrp="1"/>
          </p:cNvSpPr>
          <p:nvPr>
            <p:ph sz="quarter" idx="41" hasCustomPrompt="1"/>
          </p:nvPr>
        </p:nvSpPr>
        <p:spPr>
          <a:xfrm>
            <a:off x="429679" y="6789158"/>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54" name="Text Placeholder 25"/>
          <p:cNvSpPr>
            <a:spLocks noGrp="1"/>
          </p:cNvSpPr>
          <p:nvPr>
            <p:ph type="body" sz="quarter" idx="42" hasCustomPrompt="1"/>
          </p:nvPr>
        </p:nvSpPr>
        <p:spPr>
          <a:xfrm>
            <a:off x="5195087" y="8517707"/>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55" name="Text Placeholder 9"/>
          <p:cNvSpPr>
            <a:spLocks noGrp="1"/>
          </p:cNvSpPr>
          <p:nvPr>
            <p:ph type="body" sz="quarter" idx="43"/>
          </p:nvPr>
        </p:nvSpPr>
        <p:spPr>
          <a:xfrm>
            <a:off x="5195087" y="678509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Click to edit Master text styles</a:t>
            </a:r>
          </a:p>
          <a:p>
            <a:pPr lvl="1"/>
            <a:r>
              <a:rPr lang="en-US"/>
              <a:t>Second level</a:t>
            </a:r>
          </a:p>
          <a:p>
            <a:pPr lvl="2"/>
            <a:r>
              <a:rPr lang="en-US"/>
              <a:t>Third level</a:t>
            </a:r>
          </a:p>
        </p:txBody>
      </p:sp>
      <p:sp>
        <p:nvSpPr>
          <p:cNvPr id="56"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
        <p:nvSpPr>
          <p:cNvPr id="2" name="Rectangle 1">
            <a:extLst>
              <a:ext uri="{FF2B5EF4-FFF2-40B4-BE49-F238E27FC236}">
                <a16:creationId xmlns:a16="http://schemas.microsoft.com/office/drawing/2014/main" id="{3EEF22BF-D390-A7A9-BA25-CB7CC4C307C5}"/>
              </a:ext>
            </a:extLst>
          </p:cNvPr>
          <p:cNvSpPr/>
          <p:nvPr userDrawn="1"/>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3" name="Text Placeholder 28">
            <a:extLst>
              <a:ext uri="{FF2B5EF4-FFF2-40B4-BE49-F238E27FC236}">
                <a16:creationId xmlns:a16="http://schemas.microsoft.com/office/drawing/2014/main" id="{F8AF3AA1-1ED1-300B-2BBD-B3E626F7C2D2}"/>
              </a:ext>
            </a:extLst>
          </p:cNvPr>
          <p:cNvSpPr>
            <a:spLocks noGrp="1"/>
          </p:cNvSpPr>
          <p:nvPr>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Edit Master text styles</a:t>
            </a:r>
          </a:p>
        </p:txBody>
      </p:sp>
      <p:cxnSp>
        <p:nvCxnSpPr>
          <p:cNvPr id="7" name="Straight Connector 6">
            <a:extLst>
              <a:ext uri="{FF2B5EF4-FFF2-40B4-BE49-F238E27FC236}">
                <a16:creationId xmlns:a16="http://schemas.microsoft.com/office/drawing/2014/main" id="{1C4601A3-A0DB-4C88-7794-C4D6D2FD7619}"/>
              </a:ext>
            </a:extLst>
          </p:cNvPr>
          <p:cNvCxnSpPr/>
          <p:nvPr userDrawn="1"/>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cxnSp>
        <p:nvCxnSpPr>
          <p:cNvPr id="8" name="Straight Connector 7">
            <a:extLst>
              <a:ext uri="{FF2B5EF4-FFF2-40B4-BE49-F238E27FC236}">
                <a16:creationId xmlns:a16="http://schemas.microsoft.com/office/drawing/2014/main" id="{97B82ABD-0DB5-AB28-7422-188E55A75630}"/>
              </a:ext>
            </a:extLst>
          </p:cNvPr>
          <p:cNvCxnSpPr/>
          <p:nvPr userDrawn="1"/>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cxnSp>
        <p:nvCxnSpPr>
          <p:cNvPr id="9" name="Straight Connector 8">
            <a:extLst>
              <a:ext uri="{FF2B5EF4-FFF2-40B4-BE49-F238E27FC236}">
                <a16:creationId xmlns:a16="http://schemas.microsoft.com/office/drawing/2014/main" id="{2B414AC5-0ACA-474F-4E5D-D38DE4F1AC8B}"/>
              </a:ext>
            </a:extLst>
          </p:cNvPr>
          <p:cNvCxnSpPr/>
          <p:nvPr userDrawn="1"/>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63095094"/>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Disclosures">
    <p:spTree>
      <p:nvGrpSpPr>
        <p:cNvPr id="1" name=""/>
        <p:cNvGrpSpPr/>
        <p:nvPr/>
      </p:nvGrpSpPr>
      <p:grpSpPr>
        <a:xfrm>
          <a:off x="0" y="0"/>
          <a:ext cx="0" cy="0"/>
          <a:chOff x="0" y="0"/>
          <a:chExt cx="0" cy="0"/>
        </a:xfrm>
      </p:grpSpPr>
      <p:sp>
        <p:nvSpPr>
          <p:cNvPr id="4"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defRPr>
            </a:lvl1pPr>
          </a:lstStyle>
          <a:p>
            <a:pPr lvl="0"/>
            <a:r>
              <a:rPr lang="en-US" dirty="0"/>
              <a:t>MARKET PULSE: MONTH 2021</a:t>
            </a:r>
          </a:p>
        </p:txBody>
      </p:sp>
      <p:sp>
        <p:nvSpPr>
          <p:cNvPr id="3" name="Content Placeholder 2"/>
          <p:cNvSpPr>
            <a:spLocks noGrp="1"/>
          </p:cNvSpPr>
          <p:nvPr>
            <p:ph sz="quarter" idx="15"/>
          </p:nvPr>
        </p:nvSpPr>
        <p:spPr>
          <a:xfrm>
            <a:off x="457200" y="893284"/>
            <a:ext cx="6858000" cy="8549088"/>
          </a:xfrm>
        </p:spPr>
        <p:txBody>
          <a:bodyPr numCol="2" spcCol="182880"/>
          <a:lstStyle>
            <a:lvl1pPr>
              <a:lnSpc>
                <a:spcPct val="100000"/>
              </a:lnSpc>
              <a:spcBef>
                <a:spcPts val="600"/>
              </a:spcBef>
              <a:defRPr sz="800" spc="0" baseline="0">
                <a:solidFill>
                  <a:schemeClr val="tx1"/>
                </a:solidFill>
              </a:defRPr>
            </a:lvl1pPr>
          </a:lstStyle>
          <a:p>
            <a:pPr lvl="0"/>
            <a:r>
              <a:rPr lang="en-US"/>
              <a:t>Click to edit Master text styles</a:t>
            </a:r>
          </a:p>
        </p:txBody>
      </p:sp>
    </p:spTree>
    <p:extLst>
      <p:ext uri="{BB962C8B-B14F-4D97-AF65-F5344CB8AC3E}">
        <p14:creationId xmlns:p14="http://schemas.microsoft.com/office/powerpoint/2010/main" val="230570852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userDrawn="1">
  <p:cSld name="2_Content page">
    <p:spTree>
      <p:nvGrpSpPr>
        <p:cNvPr id="1" name=""/>
        <p:cNvGrpSpPr/>
        <p:nvPr/>
      </p:nvGrpSpPr>
      <p:grpSpPr>
        <a:xfrm>
          <a:off x="0" y="0"/>
          <a:ext cx="0" cy="0"/>
          <a:chOff x="0" y="0"/>
          <a:chExt cx="0" cy="0"/>
        </a:xfrm>
      </p:grpSpPr>
      <p:sp>
        <p:nvSpPr>
          <p:cNvPr id="5" name="Text Placeholder 4"/>
          <p:cNvSpPr>
            <a:spLocks noGrp="1"/>
          </p:cNvSpPr>
          <p:nvPr>
            <p:ph type="body" sz="quarter" idx="44" hasCustomPrompt="1"/>
          </p:nvPr>
        </p:nvSpPr>
        <p:spPr>
          <a:xfrm>
            <a:off x="457200" y="458264"/>
            <a:ext cx="3337560" cy="219456"/>
          </a:xfrm>
        </p:spPr>
        <p:txBody>
          <a:bodyPr tIns="73152"/>
          <a:lstStyle>
            <a:lvl1pPr>
              <a:defRPr b="1">
                <a:solidFill>
                  <a:schemeClr val="tx2"/>
                </a:solidFill>
                <a:latin typeface="Arial" panose="020B0604020202020204" pitchFamily="34" charset="0"/>
                <a:cs typeface="Arial" panose="020B0604020202020204" pitchFamily="34" charset="0"/>
              </a:defRPr>
            </a:lvl1pPr>
          </a:lstStyle>
          <a:p>
            <a:pPr lvl="0"/>
            <a:r>
              <a:rPr lang="en-US" dirty="0"/>
              <a:t>MARKET PULSE: MONTH 2021</a:t>
            </a:r>
          </a:p>
        </p:txBody>
      </p:sp>
      <p:sp>
        <p:nvSpPr>
          <p:cNvPr id="6" name="Rectangle 5"/>
          <p:cNvSpPr/>
          <p:nvPr userDrawn="1"/>
        </p:nvSpPr>
        <p:spPr>
          <a:xfrm>
            <a:off x="457200" y="805458"/>
            <a:ext cx="6858000" cy="1144172"/>
          </a:xfrm>
          <a:prstGeom prst="rect">
            <a:avLst/>
          </a:prstGeom>
          <a:solidFill>
            <a:schemeClr val="tx2">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latin typeface="Arial" panose="020B0604020202020204" pitchFamily="34" charset="0"/>
              <a:cs typeface="Arial" panose="020B0604020202020204" pitchFamily="34" charset="0"/>
            </a:endParaRPr>
          </a:p>
        </p:txBody>
      </p:sp>
      <p:sp>
        <p:nvSpPr>
          <p:cNvPr id="29" name="Text Placeholder 28"/>
          <p:cNvSpPr>
            <a:spLocks noGrp="1"/>
          </p:cNvSpPr>
          <p:nvPr userDrawn="1">
            <p:ph type="body" sz="quarter" idx="13"/>
          </p:nvPr>
        </p:nvSpPr>
        <p:spPr>
          <a:xfrm>
            <a:off x="594360" y="905576"/>
            <a:ext cx="6583680" cy="943936"/>
          </a:xfrm>
        </p:spPr>
        <p:txBody>
          <a:bodyPr anchor="ctr" anchorCtr="0"/>
          <a:lstStyle>
            <a:lvl1pPr>
              <a:defRPr sz="1400" b="1" cap="none" spc="0" baseline="0">
                <a:solidFill>
                  <a:schemeClr val="tx1"/>
                </a:solidFill>
                <a:latin typeface="Arial" panose="020B0604020202020204" pitchFamily="34" charset="0"/>
                <a:cs typeface="Arial" panose="020B0604020202020204" pitchFamily="34" charset="0"/>
              </a:defRPr>
            </a:lvl1pPr>
            <a:lvl2pPr marL="0" indent="0">
              <a:buNone/>
              <a:defRPr spc="0" baseline="0"/>
            </a:lvl2pPr>
            <a:lvl3pPr marL="0" indent="0">
              <a:buNone/>
              <a:defRPr spc="0" baseline="0"/>
            </a:lvl3pPr>
            <a:lvl4pPr marL="0" indent="0">
              <a:buNone/>
              <a:defRPr spc="0" baseline="0">
                <a:latin typeface="Arial" panose="020B0604020202020204" pitchFamily="34" charset="0"/>
                <a:cs typeface="Arial" panose="020B0604020202020204" pitchFamily="34" charset="0"/>
              </a:defRPr>
            </a:lvl4pPr>
            <a:lvl5pPr marL="0" indent="0">
              <a:buNone/>
              <a:defRPr spc="0" baseline="0">
                <a:latin typeface="Arial" panose="020B0604020202020204" pitchFamily="34" charset="0"/>
                <a:cs typeface="Arial" panose="020B0604020202020204" pitchFamily="34" charset="0"/>
              </a:defRPr>
            </a:lvl5pPr>
            <a:lvl6pPr marL="0" indent="0">
              <a:spcBef>
                <a:spcPts val="600"/>
              </a:spcBef>
              <a:buFontTx/>
              <a:buNone/>
              <a:defRPr sz="900" baseline="0">
                <a:latin typeface="Arial" panose="020B0604020202020204" pitchFamily="34" charset="0"/>
                <a:cs typeface="Arial" panose="020B0604020202020204" pitchFamily="34" charset="0"/>
              </a:defRPr>
            </a:lvl6pPr>
            <a:lvl7pPr marL="0" indent="0">
              <a:spcBef>
                <a:spcPts val="600"/>
              </a:spcBef>
              <a:buNone/>
              <a:defRPr sz="900">
                <a:latin typeface="Arial" panose="020B0604020202020204" pitchFamily="34" charset="0"/>
                <a:cs typeface="Arial" panose="020B0604020202020204" pitchFamily="34" charset="0"/>
              </a:defRPr>
            </a:lvl7pPr>
            <a:lvl8pPr marL="0" indent="0">
              <a:spcBef>
                <a:spcPts val="600"/>
              </a:spcBef>
              <a:buNone/>
              <a:defRPr sz="900">
                <a:latin typeface="Arial" panose="020B0604020202020204" pitchFamily="34" charset="0"/>
                <a:cs typeface="Arial" panose="020B0604020202020204" pitchFamily="34" charset="0"/>
              </a:defRPr>
            </a:lvl8pPr>
            <a:lvl9pPr marL="0" indent="0">
              <a:spcBef>
                <a:spcPts val="0"/>
              </a:spcBef>
              <a:buNone/>
              <a:defRPr sz="900">
                <a:latin typeface="Arial" panose="020B0604020202020204" pitchFamily="34" charset="0"/>
                <a:cs typeface="Arial" panose="020B0604020202020204" pitchFamily="34" charset="0"/>
              </a:defRPr>
            </a:lvl9pPr>
          </a:lstStyle>
          <a:p>
            <a:pPr lvl="0"/>
            <a:r>
              <a:rPr lang="en-US"/>
              <a:t>Edit Master text styles</a:t>
            </a:r>
          </a:p>
        </p:txBody>
      </p:sp>
      <p:sp>
        <p:nvSpPr>
          <p:cNvPr id="35" name="Text Placeholder 2"/>
          <p:cNvSpPr>
            <a:spLocks noGrp="1"/>
          </p:cNvSpPr>
          <p:nvPr>
            <p:ph type="body" sz="quarter" idx="20"/>
          </p:nvPr>
        </p:nvSpPr>
        <p:spPr>
          <a:xfrm>
            <a:off x="457198" y="2123994"/>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dirty="0"/>
              <a:t>Edit Master text styles</a:t>
            </a:r>
          </a:p>
        </p:txBody>
      </p:sp>
      <p:cxnSp>
        <p:nvCxnSpPr>
          <p:cNvPr id="4" name="Straight Connector 3"/>
          <p:cNvCxnSpPr/>
          <p:nvPr userDrawn="1"/>
        </p:nvCxnSpPr>
        <p:spPr>
          <a:xfrm>
            <a:off x="457200" y="2123994"/>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28" name="Content Placeholder 23"/>
          <p:cNvSpPr>
            <a:spLocks noGrp="1"/>
          </p:cNvSpPr>
          <p:nvPr>
            <p:ph sz="quarter" idx="32" hasCustomPrompt="1"/>
          </p:nvPr>
        </p:nvSpPr>
        <p:spPr>
          <a:xfrm>
            <a:off x="429679" y="2371950"/>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2" name="Text Placeholder 25"/>
          <p:cNvSpPr>
            <a:spLocks noGrp="1"/>
          </p:cNvSpPr>
          <p:nvPr>
            <p:ph type="body" sz="quarter" idx="33" hasCustomPrompt="1"/>
          </p:nvPr>
        </p:nvSpPr>
        <p:spPr>
          <a:xfrm>
            <a:off x="5194297" y="4100499"/>
            <a:ext cx="2120902"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10" name="Text Placeholder 9"/>
          <p:cNvSpPr>
            <a:spLocks noGrp="1"/>
          </p:cNvSpPr>
          <p:nvPr>
            <p:ph type="body" sz="quarter" idx="34"/>
          </p:nvPr>
        </p:nvSpPr>
        <p:spPr>
          <a:xfrm>
            <a:off x="5192574" y="2368571"/>
            <a:ext cx="2122625" cy="1642773"/>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33" name="Text Placeholder 2"/>
          <p:cNvSpPr>
            <a:spLocks noGrp="1"/>
          </p:cNvSpPr>
          <p:nvPr>
            <p:ph type="body" sz="quarter" idx="35"/>
          </p:nvPr>
        </p:nvSpPr>
        <p:spPr>
          <a:xfrm>
            <a:off x="457198" y="433240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34" name="Straight Connector 33"/>
          <p:cNvCxnSpPr/>
          <p:nvPr userDrawn="1"/>
        </p:nvCxnSpPr>
        <p:spPr>
          <a:xfrm>
            <a:off x="457200" y="433240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37" name="Content Placeholder 23"/>
          <p:cNvSpPr>
            <a:spLocks noGrp="1"/>
          </p:cNvSpPr>
          <p:nvPr>
            <p:ph sz="quarter" idx="36" hasCustomPrompt="1"/>
          </p:nvPr>
        </p:nvSpPr>
        <p:spPr>
          <a:xfrm>
            <a:off x="429679" y="4588421"/>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38" name="Text Placeholder 25"/>
          <p:cNvSpPr>
            <a:spLocks noGrp="1"/>
          </p:cNvSpPr>
          <p:nvPr>
            <p:ph type="body" sz="quarter" idx="37" hasCustomPrompt="1"/>
          </p:nvPr>
        </p:nvSpPr>
        <p:spPr>
          <a:xfrm>
            <a:off x="5195087" y="6316970"/>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39" name="Text Placeholder 9"/>
          <p:cNvSpPr>
            <a:spLocks noGrp="1"/>
          </p:cNvSpPr>
          <p:nvPr>
            <p:ph type="body" sz="quarter" idx="38"/>
          </p:nvPr>
        </p:nvSpPr>
        <p:spPr>
          <a:xfrm>
            <a:off x="5195087" y="458071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1" name="Text Placeholder 2"/>
          <p:cNvSpPr>
            <a:spLocks noGrp="1"/>
          </p:cNvSpPr>
          <p:nvPr>
            <p:ph type="body" sz="quarter" idx="40"/>
          </p:nvPr>
        </p:nvSpPr>
        <p:spPr>
          <a:xfrm>
            <a:off x="457198" y="6536786"/>
            <a:ext cx="6858000" cy="212366"/>
          </a:xfrm>
        </p:spPr>
        <p:txBody>
          <a:bodyPr wrap="none" tIns="73152" bIns="0">
            <a:noAutofit/>
          </a:bodyPr>
          <a:lstStyle>
            <a:lvl1pPr>
              <a:spcBef>
                <a:spcPts val="0"/>
              </a:spcBef>
              <a:defRPr sz="900" b="1" cap="all" spc="0" baseline="0">
                <a:solidFill>
                  <a:schemeClr val="tx1"/>
                </a:solidFill>
                <a:latin typeface="Arial" panose="020B0604020202020204" pitchFamily="34" charset="0"/>
                <a:cs typeface="Arial" panose="020B0604020202020204" pitchFamily="34" charset="0"/>
              </a:defRPr>
            </a:lvl1pPr>
            <a:lvl2pPr>
              <a:spcBef>
                <a:spcPts val="600"/>
              </a:spcBef>
              <a:defRPr/>
            </a:lvl2pPr>
            <a:lvl3pPr>
              <a:spcBef>
                <a:spcPts val="600"/>
              </a:spcBef>
              <a:defRPr/>
            </a:lvl3pPr>
            <a:lvl4pPr>
              <a:spcBef>
                <a:spcPts val="600"/>
              </a:spcBef>
              <a:defRPr/>
            </a:lvl4pPr>
            <a:lvl5pPr>
              <a:spcBef>
                <a:spcPts val="600"/>
              </a:spcBef>
              <a:defRPr/>
            </a:lvl5pPr>
          </a:lstStyle>
          <a:p>
            <a:pPr lvl="0"/>
            <a:r>
              <a:rPr lang="en-US"/>
              <a:t>Edit Master text styles</a:t>
            </a:r>
          </a:p>
        </p:txBody>
      </p:sp>
      <p:cxnSp>
        <p:nvCxnSpPr>
          <p:cNvPr id="52" name="Straight Connector 51"/>
          <p:cNvCxnSpPr/>
          <p:nvPr userDrawn="1"/>
        </p:nvCxnSpPr>
        <p:spPr>
          <a:xfrm>
            <a:off x="457200" y="6536786"/>
            <a:ext cx="6858000"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53" name="Content Placeholder 23"/>
          <p:cNvSpPr>
            <a:spLocks noGrp="1"/>
          </p:cNvSpPr>
          <p:nvPr>
            <p:ph sz="quarter" idx="41" hasCustomPrompt="1"/>
          </p:nvPr>
        </p:nvSpPr>
        <p:spPr>
          <a:xfrm>
            <a:off x="429679" y="6789158"/>
            <a:ext cx="4663440" cy="1828800"/>
          </a:xfrm>
        </p:spPr>
        <p:txBody>
          <a:bodyPr/>
          <a:lstStyle>
            <a:lvl1pPr>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Chart</a:t>
            </a:r>
          </a:p>
        </p:txBody>
      </p:sp>
      <p:sp>
        <p:nvSpPr>
          <p:cNvPr id="54" name="Text Placeholder 25"/>
          <p:cNvSpPr>
            <a:spLocks noGrp="1"/>
          </p:cNvSpPr>
          <p:nvPr>
            <p:ph type="body" sz="quarter" idx="42" hasCustomPrompt="1"/>
          </p:nvPr>
        </p:nvSpPr>
        <p:spPr>
          <a:xfrm>
            <a:off x="5195087" y="8517707"/>
            <a:ext cx="2124674" cy="123111"/>
          </a:xfrm>
        </p:spPr>
        <p:txBody>
          <a:bodyPr anchor="b" anchorCtr="0">
            <a:noAutofit/>
          </a:bodyPr>
          <a:lstStyle>
            <a:lvl1pPr>
              <a:lnSpc>
                <a:spcPct val="1000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stStyle>
          <a:p>
            <a:pPr lvl="0"/>
            <a:r>
              <a:rPr lang="en-US" dirty="0"/>
              <a:t>Source </a:t>
            </a:r>
          </a:p>
        </p:txBody>
      </p:sp>
      <p:sp>
        <p:nvSpPr>
          <p:cNvPr id="55" name="Text Placeholder 9"/>
          <p:cNvSpPr>
            <a:spLocks noGrp="1"/>
          </p:cNvSpPr>
          <p:nvPr>
            <p:ph type="body" sz="quarter" idx="43"/>
          </p:nvPr>
        </p:nvSpPr>
        <p:spPr>
          <a:xfrm>
            <a:off x="5195087" y="6785095"/>
            <a:ext cx="2124674" cy="1645920"/>
          </a:xfrm>
        </p:spPr>
        <p:txBody>
          <a:bodyPr/>
          <a:lstStyle>
            <a:lvl1pPr>
              <a:spcBef>
                <a:spcPts val="300"/>
              </a:spcBef>
              <a:defRPr spc="0" baseline="0">
                <a:latin typeface="Arial" panose="020B0604020202020204" pitchFamily="34" charset="0"/>
                <a:cs typeface="Arial" panose="020B0604020202020204" pitchFamily="34" charset="0"/>
              </a:defRPr>
            </a:lvl1pPr>
            <a:lvl2pPr>
              <a:spcBef>
                <a:spcPts val="300"/>
              </a:spcBef>
              <a:defRPr spc="0" baseline="0">
                <a:latin typeface="Arial" panose="020B0604020202020204" pitchFamily="34" charset="0"/>
                <a:cs typeface="Arial" panose="020B0604020202020204" pitchFamily="34" charset="0"/>
              </a:defRPr>
            </a:lvl2pPr>
            <a:lvl3pPr>
              <a:spcBef>
                <a:spcPts val="300"/>
              </a:spcBef>
              <a:defRPr spc="0" baseline="0">
                <a:latin typeface="Arial" panose="020B0604020202020204" pitchFamily="34" charset="0"/>
                <a:cs typeface="Arial" panose="020B0604020202020204" pitchFamily="34" charset="0"/>
              </a:defRPr>
            </a:lvl3pPr>
          </a:lstStyle>
          <a:p>
            <a:pPr lvl="0"/>
            <a:r>
              <a:rPr lang="en-US"/>
              <a:t>Edit Master text styles</a:t>
            </a:r>
          </a:p>
          <a:p>
            <a:pPr lvl="1"/>
            <a:r>
              <a:rPr lang="en-US"/>
              <a:t>Second level</a:t>
            </a:r>
          </a:p>
          <a:p>
            <a:pPr lvl="2"/>
            <a:r>
              <a:rPr lang="en-US"/>
              <a:t>Third level</a:t>
            </a:r>
          </a:p>
        </p:txBody>
      </p:sp>
      <p:sp>
        <p:nvSpPr>
          <p:cNvPr id="56" name="Footnote"/>
          <p:cNvSpPr>
            <a:spLocks noGrp="1"/>
          </p:cNvSpPr>
          <p:nvPr>
            <p:ph type="body" sz="quarter" idx="24" hasCustomPrompt="1"/>
          </p:nvPr>
        </p:nvSpPr>
        <p:spPr>
          <a:xfrm>
            <a:off x="456089" y="9092485"/>
            <a:ext cx="6858000" cy="459429"/>
          </a:xfrm>
        </p:spPr>
        <p:txBody>
          <a:bodyPr anchor="b" anchorCtr="0"/>
          <a:lstStyle>
            <a:lvl1pPr>
              <a:lnSpc>
                <a:spcPts val="900"/>
              </a:lnSpc>
              <a:spcBef>
                <a:spcPts val="0"/>
              </a:spcBef>
              <a:spcAft>
                <a:spcPts val="0"/>
              </a:spcAft>
              <a:defRPr sz="800" b="0">
                <a:solidFill>
                  <a:schemeClr val="bg1">
                    <a:lumMod val="50000"/>
                  </a:schemeClr>
                </a:solidFill>
                <a:latin typeface="Arial" panose="020B0604020202020204" pitchFamily="34" charset="0"/>
                <a:cs typeface="Arial" panose="020B0604020202020204" pitchFamily="34" charset="0"/>
              </a:defRPr>
            </a:lvl1pPr>
            <a:lvl2pPr marL="100584" indent="-100584">
              <a:lnSpc>
                <a:spcPct val="100000"/>
              </a:lnSpc>
              <a:spcBef>
                <a:spcPts val="0"/>
              </a:spcBef>
              <a:spcAft>
                <a:spcPts val="0"/>
              </a:spcAft>
              <a:buFont typeface="+mj-lt"/>
              <a:buAutoNum type="arabicPeriod"/>
              <a:defRPr sz="800"/>
            </a:lvl2pPr>
            <a:lvl3pPr marL="100584" indent="-100584">
              <a:lnSpc>
                <a:spcPct val="100000"/>
              </a:lnSpc>
              <a:spcBef>
                <a:spcPts val="0"/>
              </a:spcBef>
              <a:spcAft>
                <a:spcPts val="0"/>
              </a:spcAft>
              <a:buFont typeface="+mj-lt"/>
              <a:buAutoNum type="arabicPeriod"/>
              <a:defRPr sz="800"/>
            </a:lvl3pPr>
            <a:lvl4pPr marL="100584" indent="-100584">
              <a:lnSpc>
                <a:spcPct val="100000"/>
              </a:lnSpc>
              <a:spcBef>
                <a:spcPts val="0"/>
              </a:spcBef>
              <a:spcAft>
                <a:spcPts val="0"/>
              </a:spcAft>
              <a:buFont typeface="+mj-lt"/>
              <a:buAutoNum type="arabicPeriod"/>
              <a:defRPr sz="800"/>
            </a:lvl4pPr>
            <a:lvl5pPr marL="100584" indent="-100584">
              <a:lnSpc>
                <a:spcPct val="100000"/>
              </a:lnSpc>
              <a:spcBef>
                <a:spcPts val="0"/>
              </a:spcBef>
              <a:spcAft>
                <a:spcPts val="0"/>
              </a:spcAft>
              <a:buFont typeface="+mj-lt"/>
              <a:buAutoNum type="arabicPeriod"/>
              <a:defRPr sz="800"/>
            </a:lvl5pPr>
            <a:lvl6pPr marL="100584" indent="-100584">
              <a:lnSpc>
                <a:spcPct val="100000"/>
              </a:lnSpc>
              <a:spcBef>
                <a:spcPts val="0"/>
              </a:spcBef>
              <a:spcAft>
                <a:spcPts val="0"/>
              </a:spcAft>
              <a:buFont typeface="+mj-lt"/>
              <a:buAutoNum type="arabicPeriod"/>
              <a:defRPr sz="800"/>
            </a:lvl6pPr>
            <a:lvl7pPr marL="100584" indent="-100584">
              <a:lnSpc>
                <a:spcPct val="100000"/>
              </a:lnSpc>
              <a:spcBef>
                <a:spcPts val="0"/>
              </a:spcBef>
              <a:spcAft>
                <a:spcPts val="0"/>
              </a:spcAft>
              <a:buFont typeface="+mj-lt"/>
              <a:buAutoNum type="arabicPeriod"/>
              <a:defRPr sz="800"/>
            </a:lvl7pPr>
            <a:lvl8pPr marL="100584" indent="-100584">
              <a:lnSpc>
                <a:spcPct val="100000"/>
              </a:lnSpc>
              <a:spcBef>
                <a:spcPts val="0"/>
              </a:spcBef>
              <a:spcAft>
                <a:spcPts val="0"/>
              </a:spcAft>
              <a:buFont typeface="+mj-lt"/>
              <a:buAutoNum type="arabicPeriod"/>
              <a:defRPr sz="800"/>
            </a:lvl8pPr>
            <a:lvl9pPr marL="100584" indent="-100584">
              <a:lnSpc>
                <a:spcPts val="900"/>
              </a:lnSpc>
              <a:spcBef>
                <a:spcPts val="0"/>
              </a:spcBef>
              <a:spcAft>
                <a:spcPts val="0"/>
              </a:spcAft>
              <a:buFont typeface="+mj-lt"/>
              <a:buAutoNum type="arabicPeriod"/>
              <a:defRPr sz="800">
                <a:solidFill>
                  <a:schemeClr val="bg1">
                    <a:lumMod val="50000"/>
                  </a:schemeClr>
                </a:solidFill>
                <a:latin typeface="Arial" panose="020B0604020202020204" pitchFamily="34" charset="0"/>
                <a:cs typeface="Arial" panose="020B0604020202020204" pitchFamily="34" charset="0"/>
              </a:defRPr>
            </a:lvl9pPr>
          </a:lstStyle>
          <a:p>
            <a:pPr lvl="0"/>
            <a:r>
              <a:rPr lang="en-US" dirty="0"/>
              <a:t>[Footnote] Level one text</a:t>
            </a:r>
          </a:p>
          <a:p>
            <a:pPr lvl="8"/>
            <a:r>
              <a:rPr lang="en-US" dirty="0"/>
              <a:t>[Footnote] Level two numbered</a:t>
            </a:r>
          </a:p>
        </p:txBody>
      </p:sp>
    </p:spTree>
    <p:extLst>
      <p:ext uri="{BB962C8B-B14F-4D97-AF65-F5344CB8AC3E}">
        <p14:creationId xmlns:p14="http://schemas.microsoft.com/office/powerpoint/2010/main" val="2001611552"/>
      </p:ext>
    </p:extLst>
  </p:cSld>
  <p:clrMapOvr>
    <a:masterClrMapping/>
  </p:clrMapOvr>
  <p:extLst>
    <p:ext uri="{DCECCB84-F9BA-43D5-87BE-67443E8EF086}">
      <p15:sldGuideLst xmlns:p15="http://schemas.microsoft.com/office/powerpoint/2012/main">
        <p15:guide id="1" pos="2760">
          <p15:clr>
            <a:srgbClr val="FBAE40"/>
          </p15:clr>
        </p15:guide>
        <p15:guide id="2" pos="2876">
          <p15:clr>
            <a:srgbClr val="FBAE40"/>
          </p15:clr>
        </p15:guide>
      </p15:sldGuideLst>
    </p:ext>
  </p:extLst>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6.xml"/><Relationship Id="rId2" Type="http://schemas.openxmlformats.org/officeDocument/2006/relationships/slideLayout" Target="../slideLayouts/slideLayout5.xml"/><Relationship Id="rId1" Type="http://schemas.openxmlformats.org/officeDocument/2006/relationships/slideLayout" Target="../slideLayouts/slideLayout4.xml"/><Relationship Id="rId5" Type="http://schemas.openxmlformats.org/officeDocument/2006/relationships/theme" Target="../theme/theme2.xml"/><Relationship Id="rId4"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5" name="GS Doctop Placeholder" hidden="1"/>
          <p:cNvSpPr txBox="1"/>
          <p:nvPr/>
        </p:nvSpPr>
        <p:spPr>
          <a:xfrm>
            <a:off x="546100" y="-495591"/>
            <a:ext cx="5651500" cy="215444"/>
          </a:xfrm>
          <a:prstGeom prst="rect">
            <a:avLst/>
          </a:prstGeom>
          <a:noFill/>
        </p:spPr>
        <p:txBody>
          <a:bodyPr vert="horz" rtlCol="0">
            <a:spAutoFit/>
          </a:bodyPr>
          <a:lstStyle/>
          <a:p>
            <a:pPr algn="l"/>
            <a:r>
              <a:rPr lang="en-US" sz="800" b="0" dirty="0">
                <a:latin typeface="Arial"/>
              </a:rPr>
              <a:t>root\Projects\IMD\ny\SAS\Economic Presentations\Market Pulse\2020\November\05 November 2020 Market Pulse.pptx</a:t>
            </a:r>
          </a:p>
        </p:txBody>
      </p:sp>
      <p:sp>
        <p:nvSpPr>
          <p:cNvPr id="3" name="Text Placeholder 2"/>
          <p:cNvSpPr>
            <a:spLocks noGrp="1"/>
          </p:cNvSpPr>
          <p:nvPr>
            <p:ph type="body" idx="1"/>
          </p:nvPr>
        </p:nvSpPr>
        <p:spPr>
          <a:xfrm>
            <a:off x="457200" y="1074755"/>
            <a:ext cx="6858000" cy="8172276"/>
          </a:xfrm>
          <a:prstGeom prst="rect">
            <a:avLst/>
          </a:prstGeom>
        </p:spPr>
        <p:txBody>
          <a:bodyPr vert="horz" lIns="0" tIns="0" rIns="0" bIns="0" rtlCol="0">
            <a:noAutofit/>
          </a:bodyPr>
          <a:lstStyle/>
          <a:p>
            <a:pPr lvl="0"/>
            <a:r>
              <a:rPr lang="en-US" dirty="0"/>
              <a:t>Click to edit Master text styles</a:t>
            </a:r>
          </a:p>
          <a:p>
            <a:pPr lvl="1"/>
            <a:r>
              <a:rPr lang="en-US" dirty="0"/>
              <a:t>First bullet level</a:t>
            </a:r>
          </a:p>
          <a:p>
            <a:pPr lvl="2"/>
            <a:r>
              <a:rPr lang="en-US" dirty="0"/>
              <a:t>Second bullet level</a:t>
            </a:r>
          </a:p>
        </p:txBody>
      </p:sp>
      <p:sp>
        <p:nvSpPr>
          <p:cNvPr id="11" name="Rectangle 10">
            <a:extLst>
              <a:ext uri="{FF2B5EF4-FFF2-40B4-BE49-F238E27FC236}">
                <a16:creationId xmlns:a16="http://schemas.microsoft.com/office/drawing/2014/main" id="{3EAC8318-ACE3-415A-B02E-0D9D27F6D7F8}"/>
              </a:ext>
            </a:extLst>
          </p:cNvPr>
          <p:cNvSpPr/>
          <p:nvPr userDrawn="1"/>
        </p:nvSpPr>
        <p:spPr>
          <a:xfrm flipV="1">
            <a:off x="7841569" y="96012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699" dirty="0"/>
          </a:p>
        </p:txBody>
      </p:sp>
      <p:sp>
        <p:nvSpPr>
          <p:cNvPr id="12" name="Rectangle 11">
            <a:extLst>
              <a:ext uri="{FF2B5EF4-FFF2-40B4-BE49-F238E27FC236}">
                <a16:creationId xmlns:a16="http://schemas.microsoft.com/office/drawing/2014/main" id="{B8CFA662-A5E1-4343-91A5-D8D2A56E1A87}"/>
              </a:ext>
            </a:extLst>
          </p:cNvPr>
          <p:cNvSpPr/>
          <p:nvPr userDrawn="1"/>
        </p:nvSpPr>
        <p:spPr>
          <a:xfrm flipV="1">
            <a:off x="49682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3" name="Rectangle 12">
            <a:extLst>
              <a:ext uri="{FF2B5EF4-FFF2-40B4-BE49-F238E27FC236}">
                <a16:creationId xmlns:a16="http://schemas.microsoft.com/office/drawing/2014/main" id="{F51A19C5-514B-4DB8-9407-B79111F3EFFD}"/>
              </a:ext>
            </a:extLst>
          </p:cNvPr>
          <p:cNvSpPr/>
          <p:nvPr userDrawn="1"/>
        </p:nvSpPr>
        <p:spPr>
          <a:xfrm flipV="1">
            <a:off x="20345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4" name="Rectangle 13">
            <a:extLst>
              <a:ext uri="{FF2B5EF4-FFF2-40B4-BE49-F238E27FC236}">
                <a16:creationId xmlns:a16="http://schemas.microsoft.com/office/drawing/2014/main" id="{DC9177CB-52DB-4236-A802-C2992D9EB4BD}"/>
              </a:ext>
            </a:extLst>
          </p:cNvPr>
          <p:cNvSpPr/>
          <p:nvPr userDrawn="1"/>
        </p:nvSpPr>
        <p:spPr>
          <a:xfrm flipV="1">
            <a:off x="14477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5" name="Rectangle 14">
            <a:extLst>
              <a:ext uri="{FF2B5EF4-FFF2-40B4-BE49-F238E27FC236}">
                <a16:creationId xmlns:a16="http://schemas.microsoft.com/office/drawing/2014/main" id="{19CFBF5F-395A-467F-91F6-56906A3001AD}"/>
              </a:ext>
            </a:extLst>
          </p:cNvPr>
          <p:cNvSpPr/>
          <p:nvPr userDrawn="1"/>
        </p:nvSpPr>
        <p:spPr>
          <a:xfrm flipV="1">
            <a:off x="8610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6" name="Rectangle 15">
            <a:extLst>
              <a:ext uri="{FF2B5EF4-FFF2-40B4-BE49-F238E27FC236}">
                <a16:creationId xmlns:a16="http://schemas.microsoft.com/office/drawing/2014/main" id="{9266F116-E8FE-4658-8001-5B3816E5DDE0}"/>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7" name="Rectangle 16">
            <a:extLst>
              <a:ext uri="{FF2B5EF4-FFF2-40B4-BE49-F238E27FC236}">
                <a16:creationId xmlns:a16="http://schemas.microsoft.com/office/drawing/2014/main" id="{7E888FC5-9387-404F-8BD3-619AA78F0B1C}"/>
              </a:ext>
            </a:extLst>
          </p:cNvPr>
          <p:cNvSpPr/>
          <p:nvPr userDrawn="1"/>
        </p:nvSpPr>
        <p:spPr>
          <a:xfrm flipV="1">
            <a:off x="32080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8" name="Rectangle 17">
            <a:extLst>
              <a:ext uri="{FF2B5EF4-FFF2-40B4-BE49-F238E27FC236}">
                <a16:creationId xmlns:a16="http://schemas.microsoft.com/office/drawing/2014/main" id="{3CEC1108-BECB-42F8-8BA3-FCB155DE2166}"/>
              </a:ext>
            </a:extLst>
          </p:cNvPr>
          <p:cNvSpPr/>
          <p:nvPr userDrawn="1"/>
        </p:nvSpPr>
        <p:spPr>
          <a:xfrm flipV="1">
            <a:off x="37947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9" name="Rectangle 18">
            <a:extLst>
              <a:ext uri="{FF2B5EF4-FFF2-40B4-BE49-F238E27FC236}">
                <a16:creationId xmlns:a16="http://schemas.microsoft.com/office/drawing/2014/main" id="{CB2B9531-FE2A-427E-B3CC-34766FCC707C}"/>
              </a:ext>
            </a:extLst>
          </p:cNvPr>
          <p:cNvSpPr/>
          <p:nvPr userDrawn="1"/>
        </p:nvSpPr>
        <p:spPr>
          <a:xfrm flipV="1">
            <a:off x="43814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0" name="Rectangle 19">
            <a:extLst>
              <a:ext uri="{FF2B5EF4-FFF2-40B4-BE49-F238E27FC236}">
                <a16:creationId xmlns:a16="http://schemas.microsoft.com/office/drawing/2014/main" id="{F1B3AB35-B2E6-449C-96C1-073F5CE07908}"/>
              </a:ext>
            </a:extLst>
          </p:cNvPr>
          <p:cNvSpPr/>
          <p:nvPr userDrawn="1"/>
        </p:nvSpPr>
        <p:spPr>
          <a:xfrm flipV="1">
            <a:off x="555497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1" name="Rectangle 20">
            <a:extLst>
              <a:ext uri="{FF2B5EF4-FFF2-40B4-BE49-F238E27FC236}">
                <a16:creationId xmlns:a16="http://schemas.microsoft.com/office/drawing/2014/main" id="{C4D2AFDC-560D-4C06-8273-8102D254113D}"/>
              </a:ext>
            </a:extLst>
          </p:cNvPr>
          <p:cNvSpPr/>
          <p:nvPr userDrawn="1"/>
        </p:nvSpPr>
        <p:spPr>
          <a:xfrm flipV="1">
            <a:off x="61417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2" name="Rectangle 21">
            <a:extLst>
              <a:ext uri="{FF2B5EF4-FFF2-40B4-BE49-F238E27FC236}">
                <a16:creationId xmlns:a16="http://schemas.microsoft.com/office/drawing/2014/main" id="{ECCCA897-A723-4C85-9664-0D0A0611035F}"/>
              </a:ext>
            </a:extLst>
          </p:cNvPr>
          <p:cNvSpPr/>
          <p:nvPr userDrawn="1"/>
        </p:nvSpPr>
        <p:spPr>
          <a:xfrm flipV="1">
            <a:off x="67284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3" name="Rectangle 22">
            <a:extLst>
              <a:ext uri="{FF2B5EF4-FFF2-40B4-BE49-F238E27FC236}">
                <a16:creationId xmlns:a16="http://schemas.microsoft.com/office/drawing/2014/main" id="{32317D20-68FC-4313-B397-6BD60D74B938}"/>
              </a:ext>
            </a:extLst>
          </p:cNvPr>
          <p:cNvSpPr/>
          <p:nvPr userDrawn="1"/>
        </p:nvSpPr>
        <p:spPr>
          <a:xfrm flipV="1">
            <a:off x="7315200"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4" name="Rectangle 23">
            <a:extLst>
              <a:ext uri="{FF2B5EF4-FFF2-40B4-BE49-F238E27FC236}">
                <a16:creationId xmlns:a16="http://schemas.microsoft.com/office/drawing/2014/main" id="{A3018E6C-2E18-4CF1-81CB-182C6E4C406D}"/>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5" name="Rectangle 24"/>
          <p:cNvSpPr/>
          <p:nvPr userDrawn="1"/>
        </p:nvSpPr>
        <p:spPr>
          <a:xfrm>
            <a:off x="2621277" y="-184617"/>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30" name="TextBox 29"/>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sp>
        <p:nvSpPr>
          <p:cNvPr id="31" name="Footer Placeholder 3">
            <a:extLst>
              <a:ext uri="{FF2B5EF4-FFF2-40B4-BE49-F238E27FC236}">
                <a16:creationId xmlns:a16="http://schemas.microsoft.com/office/drawing/2014/main" id="{002ACFBD-07D0-C143-ADB8-21E6C0D70DAF}"/>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32" name="Straight Connector 31">
            <a:extLst>
              <a:ext uri="{FF2B5EF4-FFF2-40B4-BE49-F238E27FC236}">
                <a16:creationId xmlns:a16="http://schemas.microsoft.com/office/drawing/2014/main" id="{85F72E73-602E-42B3-AABB-A7121619C699}"/>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sp>
        <p:nvSpPr>
          <p:cNvPr id="33" name="Page Numbe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cxnSp>
        <p:nvCxnSpPr>
          <p:cNvPr id="40" name="Straight Connector 39"/>
          <p:cNvCxnSpPr/>
          <p:nvPr userDrawn="1"/>
        </p:nvCxnSpPr>
        <p:spPr>
          <a:xfrm>
            <a:off x="449177" y="458429"/>
            <a:ext cx="686602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895" r:id="rId1"/>
    <p:sldLayoutId id="2147483919" r:id="rId2"/>
    <p:sldLayoutId id="2147483898" r:id="rId3"/>
  </p:sldLayoutIdLst>
  <p:hf hdr="0" ftr="0" dt="0"/>
  <p:txStyles>
    <p:titleStyle>
      <a:lvl1pPr algn="l" rtl="0" eaLnBrk="1" fontAlgn="base" hangingPunct="1">
        <a:spcBef>
          <a:spcPct val="0"/>
        </a:spcBef>
        <a:spcAft>
          <a:spcPct val="0"/>
        </a:spcAft>
        <a:defRPr lang="en-US" sz="2000" b="0" kern="1200" smtClean="0">
          <a:solidFill>
            <a:schemeClr val="tx1"/>
          </a:solidFill>
          <a:latin typeface="+mn-lt"/>
          <a:ea typeface="+mj-ea"/>
          <a:cs typeface="Arial" pitchFamily="34" charset="0"/>
        </a:defRPr>
      </a:lvl1pPr>
      <a:lvl2pPr algn="l" rtl="0" eaLnBrk="1" fontAlgn="base" hangingPunct="1">
        <a:spcBef>
          <a:spcPct val="0"/>
        </a:spcBef>
        <a:spcAft>
          <a:spcPct val="0"/>
        </a:spcAft>
        <a:defRPr sz="1200" b="1">
          <a:solidFill>
            <a:srgbClr val="7399C6"/>
          </a:solidFill>
          <a:latin typeface="Arial Narrow" pitchFamily="34" charset="0"/>
        </a:defRPr>
      </a:lvl2pPr>
      <a:lvl3pPr algn="l" rtl="0" eaLnBrk="1" fontAlgn="base" hangingPunct="1">
        <a:spcBef>
          <a:spcPct val="0"/>
        </a:spcBef>
        <a:spcAft>
          <a:spcPct val="0"/>
        </a:spcAft>
        <a:defRPr sz="1200" b="1">
          <a:solidFill>
            <a:srgbClr val="7399C6"/>
          </a:solidFill>
          <a:latin typeface="Arial Narrow" pitchFamily="34" charset="0"/>
        </a:defRPr>
      </a:lvl3pPr>
      <a:lvl4pPr algn="l" rtl="0" eaLnBrk="1" fontAlgn="base" hangingPunct="1">
        <a:spcBef>
          <a:spcPct val="0"/>
        </a:spcBef>
        <a:spcAft>
          <a:spcPct val="0"/>
        </a:spcAft>
        <a:defRPr sz="1200" b="1">
          <a:solidFill>
            <a:srgbClr val="7399C6"/>
          </a:solidFill>
          <a:latin typeface="Arial Narrow" pitchFamily="34" charset="0"/>
        </a:defRPr>
      </a:lvl4pPr>
      <a:lvl5pPr algn="l" rtl="0" eaLnBrk="1" fontAlgn="base" hangingPunct="1">
        <a:spcBef>
          <a:spcPct val="0"/>
        </a:spcBef>
        <a:spcAft>
          <a:spcPct val="0"/>
        </a:spcAft>
        <a:defRPr sz="1200" b="1">
          <a:solidFill>
            <a:srgbClr val="7399C6"/>
          </a:solidFill>
          <a:latin typeface="Arial Narrow"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0" indent="0" algn="l" defTabSz="1019175" rtl="0" eaLnBrk="1" fontAlgn="base" hangingPunct="1">
        <a:lnSpc>
          <a:spcPct val="100000"/>
        </a:lnSpc>
        <a:spcBef>
          <a:spcPts val="600"/>
        </a:spcBef>
        <a:spcAft>
          <a:spcPct val="0"/>
        </a:spcAft>
        <a:defRPr lang="en-US" altLang="en-US" sz="900" kern="1200" spc="0" baseline="0" smtClean="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390" userDrawn="1">
          <p15:clr>
            <a:srgbClr val="F26B43"/>
          </p15:clr>
        </p15:guide>
        <p15:guide id="2" pos="2505" userDrawn="1">
          <p15:clr>
            <a:srgbClr val="F26B43"/>
          </p15:clr>
        </p15:guide>
        <p15:guide id="3" pos="288" userDrawn="1">
          <p15:clr>
            <a:srgbClr val="F26B43"/>
          </p15:clr>
        </p15:guide>
        <p15:guide id="4" pos="4608" userDrawn="1">
          <p15:clr>
            <a:srgbClr val="F26B43"/>
          </p15:clr>
        </p15:guide>
        <p15:guide id="6" orient="horz" pos="288" userDrawn="1">
          <p15:clr>
            <a:srgbClr val="F26B43"/>
          </p15:clr>
        </p15:guide>
        <p15:guide id="7" orient="horz" pos="6048"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bwMode="gray">
      <p:bgPr>
        <a:solidFill>
          <a:schemeClr val="bg1"/>
        </a:solidFill>
        <a:effectLst/>
      </p:bgPr>
    </p:bg>
    <p:spTree>
      <p:nvGrpSpPr>
        <p:cNvPr id="1" name=""/>
        <p:cNvGrpSpPr/>
        <p:nvPr/>
      </p:nvGrpSpPr>
      <p:grpSpPr>
        <a:xfrm>
          <a:off x="0" y="0"/>
          <a:ext cx="0" cy="0"/>
          <a:chOff x="0" y="0"/>
          <a:chExt cx="0" cy="0"/>
        </a:xfrm>
      </p:grpSpPr>
      <p:sp>
        <p:nvSpPr>
          <p:cNvPr id="5" name="GS Doctop Placeholder" hidden="1"/>
          <p:cNvSpPr txBox="1"/>
          <p:nvPr/>
        </p:nvSpPr>
        <p:spPr>
          <a:xfrm>
            <a:off x="546100" y="-495591"/>
            <a:ext cx="5651500" cy="215444"/>
          </a:xfrm>
          <a:prstGeom prst="rect">
            <a:avLst/>
          </a:prstGeom>
          <a:noFill/>
        </p:spPr>
        <p:txBody>
          <a:bodyPr vert="horz" rtlCol="0">
            <a:spAutoFit/>
          </a:bodyPr>
          <a:lstStyle/>
          <a:p>
            <a:pPr algn="l"/>
            <a:r>
              <a:rPr lang="en-US" sz="800" b="0" dirty="0">
                <a:latin typeface="Arial"/>
              </a:rPr>
              <a:t>root\Projects\IMD\ny\SAS\Economic Presentations\Market Pulse\2020\November\05 November 2020 Market Pulse.pptx</a:t>
            </a:r>
          </a:p>
        </p:txBody>
      </p:sp>
      <p:sp>
        <p:nvSpPr>
          <p:cNvPr id="3" name="Text Placeholder 2"/>
          <p:cNvSpPr>
            <a:spLocks noGrp="1"/>
          </p:cNvSpPr>
          <p:nvPr>
            <p:ph type="body" idx="1"/>
          </p:nvPr>
        </p:nvSpPr>
        <p:spPr>
          <a:xfrm>
            <a:off x="457200" y="1074755"/>
            <a:ext cx="6858000" cy="8172276"/>
          </a:xfrm>
          <a:prstGeom prst="rect">
            <a:avLst/>
          </a:prstGeom>
        </p:spPr>
        <p:txBody>
          <a:bodyPr vert="horz" lIns="0" tIns="0" rIns="0" bIns="0" rtlCol="0">
            <a:noAutofit/>
          </a:bodyPr>
          <a:lstStyle/>
          <a:p>
            <a:pPr lvl="0"/>
            <a:r>
              <a:rPr lang="en-US" dirty="0"/>
              <a:t>Click to edit Master text styles</a:t>
            </a:r>
          </a:p>
          <a:p>
            <a:pPr lvl="1"/>
            <a:r>
              <a:rPr lang="en-US" dirty="0"/>
              <a:t>First bullet level</a:t>
            </a:r>
          </a:p>
          <a:p>
            <a:pPr lvl="2"/>
            <a:r>
              <a:rPr lang="en-US" dirty="0"/>
              <a:t>Second bullet level</a:t>
            </a:r>
          </a:p>
        </p:txBody>
      </p:sp>
      <p:sp>
        <p:nvSpPr>
          <p:cNvPr id="11" name="Rectangle 10">
            <a:extLst>
              <a:ext uri="{FF2B5EF4-FFF2-40B4-BE49-F238E27FC236}">
                <a16:creationId xmlns:a16="http://schemas.microsoft.com/office/drawing/2014/main" id="{3EAC8318-ACE3-415A-B02E-0D9D27F6D7F8}"/>
              </a:ext>
            </a:extLst>
          </p:cNvPr>
          <p:cNvSpPr/>
          <p:nvPr/>
        </p:nvSpPr>
        <p:spPr>
          <a:xfrm flipV="1">
            <a:off x="7841569" y="96012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699" dirty="0"/>
          </a:p>
        </p:txBody>
      </p:sp>
      <p:sp>
        <p:nvSpPr>
          <p:cNvPr id="12" name="Rectangle 11">
            <a:extLst>
              <a:ext uri="{FF2B5EF4-FFF2-40B4-BE49-F238E27FC236}">
                <a16:creationId xmlns:a16="http://schemas.microsoft.com/office/drawing/2014/main" id="{B8CFA662-A5E1-4343-91A5-D8D2A56E1A87}"/>
              </a:ext>
            </a:extLst>
          </p:cNvPr>
          <p:cNvSpPr/>
          <p:nvPr/>
        </p:nvSpPr>
        <p:spPr>
          <a:xfrm flipV="1">
            <a:off x="49682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3" name="Rectangle 12">
            <a:extLst>
              <a:ext uri="{FF2B5EF4-FFF2-40B4-BE49-F238E27FC236}">
                <a16:creationId xmlns:a16="http://schemas.microsoft.com/office/drawing/2014/main" id="{F51A19C5-514B-4DB8-9407-B79111F3EFFD}"/>
              </a:ext>
            </a:extLst>
          </p:cNvPr>
          <p:cNvSpPr/>
          <p:nvPr/>
        </p:nvSpPr>
        <p:spPr>
          <a:xfrm flipV="1">
            <a:off x="20345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4" name="Rectangle 13">
            <a:extLst>
              <a:ext uri="{FF2B5EF4-FFF2-40B4-BE49-F238E27FC236}">
                <a16:creationId xmlns:a16="http://schemas.microsoft.com/office/drawing/2014/main" id="{DC9177CB-52DB-4236-A802-C2992D9EB4BD}"/>
              </a:ext>
            </a:extLst>
          </p:cNvPr>
          <p:cNvSpPr/>
          <p:nvPr/>
        </p:nvSpPr>
        <p:spPr>
          <a:xfrm flipV="1">
            <a:off x="14477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5" name="Rectangle 14">
            <a:extLst>
              <a:ext uri="{FF2B5EF4-FFF2-40B4-BE49-F238E27FC236}">
                <a16:creationId xmlns:a16="http://schemas.microsoft.com/office/drawing/2014/main" id="{19CFBF5F-395A-467F-91F6-56906A3001AD}"/>
              </a:ext>
            </a:extLst>
          </p:cNvPr>
          <p:cNvSpPr/>
          <p:nvPr/>
        </p:nvSpPr>
        <p:spPr>
          <a:xfrm flipV="1">
            <a:off x="8610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6" name="Rectangle 15">
            <a:extLst>
              <a:ext uri="{FF2B5EF4-FFF2-40B4-BE49-F238E27FC236}">
                <a16:creationId xmlns:a16="http://schemas.microsoft.com/office/drawing/2014/main" id="{9266F116-E8FE-4658-8001-5B3816E5DDE0}"/>
              </a:ext>
            </a:extLst>
          </p:cNvPr>
          <p:cNvSpPr/>
          <p:nvPr/>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7" name="Rectangle 16">
            <a:extLst>
              <a:ext uri="{FF2B5EF4-FFF2-40B4-BE49-F238E27FC236}">
                <a16:creationId xmlns:a16="http://schemas.microsoft.com/office/drawing/2014/main" id="{7E888FC5-9387-404F-8BD3-619AA78F0B1C}"/>
              </a:ext>
            </a:extLst>
          </p:cNvPr>
          <p:cNvSpPr/>
          <p:nvPr/>
        </p:nvSpPr>
        <p:spPr>
          <a:xfrm flipV="1">
            <a:off x="32080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8" name="Rectangle 17">
            <a:extLst>
              <a:ext uri="{FF2B5EF4-FFF2-40B4-BE49-F238E27FC236}">
                <a16:creationId xmlns:a16="http://schemas.microsoft.com/office/drawing/2014/main" id="{3CEC1108-BECB-42F8-8BA3-FCB155DE2166}"/>
              </a:ext>
            </a:extLst>
          </p:cNvPr>
          <p:cNvSpPr/>
          <p:nvPr/>
        </p:nvSpPr>
        <p:spPr>
          <a:xfrm flipV="1">
            <a:off x="37947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9" name="Rectangle 18">
            <a:extLst>
              <a:ext uri="{FF2B5EF4-FFF2-40B4-BE49-F238E27FC236}">
                <a16:creationId xmlns:a16="http://schemas.microsoft.com/office/drawing/2014/main" id="{CB2B9531-FE2A-427E-B3CC-34766FCC707C}"/>
              </a:ext>
            </a:extLst>
          </p:cNvPr>
          <p:cNvSpPr/>
          <p:nvPr/>
        </p:nvSpPr>
        <p:spPr>
          <a:xfrm flipV="1">
            <a:off x="43814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0" name="Rectangle 19">
            <a:extLst>
              <a:ext uri="{FF2B5EF4-FFF2-40B4-BE49-F238E27FC236}">
                <a16:creationId xmlns:a16="http://schemas.microsoft.com/office/drawing/2014/main" id="{F1B3AB35-B2E6-449C-96C1-073F5CE07908}"/>
              </a:ext>
            </a:extLst>
          </p:cNvPr>
          <p:cNvSpPr/>
          <p:nvPr/>
        </p:nvSpPr>
        <p:spPr>
          <a:xfrm flipV="1">
            <a:off x="555497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1" name="Rectangle 20">
            <a:extLst>
              <a:ext uri="{FF2B5EF4-FFF2-40B4-BE49-F238E27FC236}">
                <a16:creationId xmlns:a16="http://schemas.microsoft.com/office/drawing/2014/main" id="{C4D2AFDC-560D-4C06-8273-8102D254113D}"/>
              </a:ext>
            </a:extLst>
          </p:cNvPr>
          <p:cNvSpPr/>
          <p:nvPr/>
        </p:nvSpPr>
        <p:spPr>
          <a:xfrm flipV="1">
            <a:off x="61417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2" name="Rectangle 21">
            <a:extLst>
              <a:ext uri="{FF2B5EF4-FFF2-40B4-BE49-F238E27FC236}">
                <a16:creationId xmlns:a16="http://schemas.microsoft.com/office/drawing/2014/main" id="{ECCCA897-A723-4C85-9664-0D0A0611035F}"/>
              </a:ext>
            </a:extLst>
          </p:cNvPr>
          <p:cNvSpPr/>
          <p:nvPr/>
        </p:nvSpPr>
        <p:spPr>
          <a:xfrm flipV="1">
            <a:off x="67284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3" name="Rectangle 22">
            <a:extLst>
              <a:ext uri="{FF2B5EF4-FFF2-40B4-BE49-F238E27FC236}">
                <a16:creationId xmlns:a16="http://schemas.microsoft.com/office/drawing/2014/main" id="{32317D20-68FC-4313-B397-6BD60D74B938}"/>
              </a:ext>
            </a:extLst>
          </p:cNvPr>
          <p:cNvSpPr/>
          <p:nvPr/>
        </p:nvSpPr>
        <p:spPr>
          <a:xfrm flipV="1">
            <a:off x="7315200"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4" name="Rectangle 23">
            <a:extLst>
              <a:ext uri="{FF2B5EF4-FFF2-40B4-BE49-F238E27FC236}">
                <a16:creationId xmlns:a16="http://schemas.microsoft.com/office/drawing/2014/main" id="{A3018E6C-2E18-4CF1-81CB-182C6E4C406D}"/>
              </a:ext>
            </a:extLst>
          </p:cNvPr>
          <p:cNvSpPr/>
          <p:nvPr/>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5" name="Rectangle 24"/>
          <p:cNvSpPr/>
          <p:nvPr/>
        </p:nvSpPr>
        <p:spPr>
          <a:xfrm>
            <a:off x="2621277" y="-184617"/>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30" name="TextBox 29"/>
          <p:cNvSpPr txBox="1"/>
          <p:nvPr/>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sp>
        <p:nvSpPr>
          <p:cNvPr id="31" name="Footer Placeholder 3">
            <a:extLst>
              <a:ext uri="{FF2B5EF4-FFF2-40B4-BE49-F238E27FC236}">
                <a16:creationId xmlns:a16="http://schemas.microsoft.com/office/drawing/2014/main" id="{002ACFBD-07D0-C143-ADB8-21E6C0D70DAF}"/>
              </a:ext>
            </a:extLst>
          </p:cNvPr>
          <p:cNvSpPr txBox="1">
            <a:spLocks/>
          </p:cNvSpPr>
          <p:nvPr/>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32" name="Straight Connector 31">
            <a:extLst>
              <a:ext uri="{FF2B5EF4-FFF2-40B4-BE49-F238E27FC236}">
                <a16:creationId xmlns:a16="http://schemas.microsoft.com/office/drawing/2014/main" id="{85F72E73-602E-42B3-AABB-A7121619C699}"/>
              </a:ext>
            </a:extLst>
          </p:cNvPr>
          <p:cNvCxnSpPr>
            <a:cxnSpLocks/>
          </p:cNvCxnSpPr>
          <p:nvPr/>
        </p:nvCxnSpPr>
        <p:spPr>
          <a:xfrm>
            <a:off x="457200" y="9603165"/>
            <a:ext cx="6858000" cy="0"/>
          </a:xfrm>
          <a:prstGeom prst="line">
            <a:avLst/>
          </a:prstGeom>
          <a:noFill/>
          <a:ln w="6350" cap="flat" cmpd="sng" algn="ctr">
            <a:solidFill>
              <a:srgbClr val="000000"/>
            </a:solidFill>
            <a:prstDash val="solid"/>
            <a:miter lim="800000"/>
          </a:ln>
          <a:effectLst/>
        </p:spPr>
      </p:cxnSp>
      <p:sp>
        <p:nvSpPr>
          <p:cNvPr id="33" name="Page Number"/>
          <p:cNvSpPr txBox="1"/>
          <p:nvPr/>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cxnSp>
        <p:nvCxnSpPr>
          <p:cNvPr id="40" name="Straight Connector 39"/>
          <p:cNvCxnSpPr/>
          <p:nvPr/>
        </p:nvCxnSpPr>
        <p:spPr>
          <a:xfrm>
            <a:off x="449177" y="458429"/>
            <a:ext cx="686602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
        <p:nvSpPr>
          <p:cNvPr id="2" name="Rectangle 1">
            <a:extLst>
              <a:ext uri="{FF2B5EF4-FFF2-40B4-BE49-F238E27FC236}">
                <a16:creationId xmlns:a16="http://schemas.microsoft.com/office/drawing/2014/main" id="{F4A9F356-1AB3-C75E-C1C9-7B97F433264E}"/>
              </a:ext>
            </a:extLst>
          </p:cNvPr>
          <p:cNvSpPr/>
          <p:nvPr userDrawn="1"/>
        </p:nvSpPr>
        <p:spPr>
          <a:xfrm flipV="1">
            <a:off x="7841569" y="9601200"/>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699" dirty="0"/>
          </a:p>
        </p:txBody>
      </p:sp>
      <p:sp>
        <p:nvSpPr>
          <p:cNvPr id="4" name="Rectangle 3">
            <a:extLst>
              <a:ext uri="{FF2B5EF4-FFF2-40B4-BE49-F238E27FC236}">
                <a16:creationId xmlns:a16="http://schemas.microsoft.com/office/drawing/2014/main" id="{8FDBA30E-25ED-D664-5DA1-8FFE438CB683}"/>
              </a:ext>
            </a:extLst>
          </p:cNvPr>
          <p:cNvSpPr/>
          <p:nvPr userDrawn="1"/>
        </p:nvSpPr>
        <p:spPr>
          <a:xfrm flipV="1">
            <a:off x="49682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6" name="Rectangle 5">
            <a:extLst>
              <a:ext uri="{FF2B5EF4-FFF2-40B4-BE49-F238E27FC236}">
                <a16:creationId xmlns:a16="http://schemas.microsoft.com/office/drawing/2014/main" id="{8EB38E7B-09CA-92AB-BD04-1E1B89B76542}"/>
              </a:ext>
            </a:extLst>
          </p:cNvPr>
          <p:cNvSpPr/>
          <p:nvPr userDrawn="1"/>
        </p:nvSpPr>
        <p:spPr>
          <a:xfrm flipV="1">
            <a:off x="203453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7" name="Rectangle 6">
            <a:extLst>
              <a:ext uri="{FF2B5EF4-FFF2-40B4-BE49-F238E27FC236}">
                <a16:creationId xmlns:a16="http://schemas.microsoft.com/office/drawing/2014/main" id="{F885C43A-45F5-F681-30FD-F0A7A16F8A2A}"/>
              </a:ext>
            </a:extLst>
          </p:cNvPr>
          <p:cNvSpPr/>
          <p:nvPr userDrawn="1"/>
        </p:nvSpPr>
        <p:spPr>
          <a:xfrm flipV="1">
            <a:off x="14477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8" name="Rectangle 7">
            <a:extLst>
              <a:ext uri="{FF2B5EF4-FFF2-40B4-BE49-F238E27FC236}">
                <a16:creationId xmlns:a16="http://schemas.microsoft.com/office/drawing/2014/main" id="{5F3DF5F4-BCF6-B70D-302D-71BEA015969E}"/>
              </a:ext>
            </a:extLst>
          </p:cNvPr>
          <p:cNvSpPr/>
          <p:nvPr userDrawn="1"/>
        </p:nvSpPr>
        <p:spPr>
          <a:xfrm flipV="1">
            <a:off x="8610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9" name="Rectangle 8">
            <a:extLst>
              <a:ext uri="{FF2B5EF4-FFF2-40B4-BE49-F238E27FC236}">
                <a16:creationId xmlns:a16="http://schemas.microsoft.com/office/drawing/2014/main" id="{DA6AA840-2116-06C2-3305-1E1B232CD410}"/>
              </a:ext>
            </a:extLst>
          </p:cNvPr>
          <p:cNvSpPr/>
          <p:nvPr userDrawn="1"/>
        </p:nvSpPr>
        <p:spPr>
          <a:xfrm flipV="1">
            <a:off x="-3"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10" name="Rectangle 9">
            <a:extLst>
              <a:ext uri="{FF2B5EF4-FFF2-40B4-BE49-F238E27FC236}">
                <a16:creationId xmlns:a16="http://schemas.microsoft.com/office/drawing/2014/main" id="{E4DF91F3-EA53-F188-0048-0C6086984786}"/>
              </a:ext>
            </a:extLst>
          </p:cNvPr>
          <p:cNvSpPr/>
          <p:nvPr userDrawn="1"/>
        </p:nvSpPr>
        <p:spPr>
          <a:xfrm flipV="1">
            <a:off x="32080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6" name="Rectangle 25">
            <a:extLst>
              <a:ext uri="{FF2B5EF4-FFF2-40B4-BE49-F238E27FC236}">
                <a16:creationId xmlns:a16="http://schemas.microsoft.com/office/drawing/2014/main" id="{2EFC34B9-8A4F-B9E2-AEE5-DFAF8C4235B1}"/>
              </a:ext>
            </a:extLst>
          </p:cNvPr>
          <p:cNvSpPr/>
          <p:nvPr userDrawn="1"/>
        </p:nvSpPr>
        <p:spPr>
          <a:xfrm flipV="1">
            <a:off x="37947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7" name="Rectangle 26">
            <a:extLst>
              <a:ext uri="{FF2B5EF4-FFF2-40B4-BE49-F238E27FC236}">
                <a16:creationId xmlns:a16="http://schemas.microsoft.com/office/drawing/2014/main" id="{4490CDCF-5EF4-BAB1-5F33-8A0A89E82D25}"/>
              </a:ext>
            </a:extLst>
          </p:cNvPr>
          <p:cNvSpPr/>
          <p:nvPr userDrawn="1"/>
        </p:nvSpPr>
        <p:spPr>
          <a:xfrm flipV="1">
            <a:off x="438149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8" name="Rectangle 27">
            <a:extLst>
              <a:ext uri="{FF2B5EF4-FFF2-40B4-BE49-F238E27FC236}">
                <a16:creationId xmlns:a16="http://schemas.microsoft.com/office/drawing/2014/main" id="{03CCA2FE-E995-BD8D-00BC-19BAFF4DFBB4}"/>
              </a:ext>
            </a:extLst>
          </p:cNvPr>
          <p:cNvSpPr/>
          <p:nvPr userDrawn="1"/>
        </p:nvSpPr>
        <p:spPr>
          <a:xfrm flipV="1">
            <a:off x="555497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29" name="Rectangle 28">
            <a:extLst>
              <a:ext uri="{FF2B5EF4-FFF2-40B4-BE49-F238E27FC236}">
                <a16:creationId xmlns:a16="http://schemas.microsoft.com/office/drawing/2014/main" id="{6FD2EFB7-1175-58E4-839A-822AF87E9C86}"/>
              </a:ext>
            </a:extLst>
          </p:cNvPr>
          <p:cNvSpPr/>
          <p:nvPr userDrawn="1"/>
        </p:nvSpPr>
        <p:spPr>
          <a:xfrm flipV="1">
            <a:off x="614171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4" name="Rectangle 33">
            <a:extLst>
              <a:ext uri="{FF2B5EF4-FFF2-40B4-BE49-F238E27FC236}">
                <a16:creationId xmlns:a16="http://schemas.microsoft.com/office/drawing/2014/main" id="{71951D49-1567-E2F3-9416-EB9BA05E8BBE}"/>
              </a:ext>
            </a:extLst>
          </p:cNvPr>
          <p:cNvSpPr/>
          <p:nvPr userDrawn="1"/>
        </p:nvSpPr>
        <p:spPr>
          <a:xfrm flipV="1">
            <a:off x="6728457" y="-182651"/>
            <a:ext cx="18288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5" name="Rectangle 34">
            <a:extLst>
              <a:ext uri="{FF2B5EF4-FFF2-40B4-BE49-F238E27FC236}">
                <a16:creationId xmlns:a16="http://schemas.microsoft.com/office/drawing/2014/main" id="{9BC6C4AA-35A1-87C3-6DB2-37A534785004}"/>
              </a:ext>
            </a:extLst>
          </p:cNvPr>
          <p:cNvSpPr/>
          <p:nvPr userDrawn="1"/>
        </p:nvSpPr>
        <p:spPr>
          <a:xfrm flipV="1">
            <a:off x="7315200" y="-182651"/>
            <a:ext cx="457200" cy="100584"/>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6" name="Rectangle 35">
            <a:extLst>
              <a:ext uri="{FF2B5EF4-FFF2-40B4-BE49-F238E27FC236}">
                <a16:creationId xmlns:a16="http://schemas.microsoft.com/office/drawing/2014/main" id="{089521DA-8B1E-2AC2-52BF-F0C2DD09FF74}"/>
              </a:ext>
            </a:extLst>
          </p:cNvPr>
          <p:cNvSpPr/>
          <p:nvPr userDrawn="1"/>
        </p:nvSpPr>
        <p:spPr>
          <a:xfrm flipV="1">
            <a:off x="7830633" y="-2"/>
            <a:ext cx="457200" cy="4572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noAutofit/>
          </a:bodyPr>
          <a:lstStyle/>
          <a:p>
            <a:pPr algn="ctr"/>
            <a:endParaRPr lang="en-GB" sz="1313" dirty="0"/>
          </a:p>
        </p:txBody>
      </p:sp>
      <p:sp>
        <p:nvSpPr>
          <p:cNvPr id="37" name="Rectangle 36">
            <a:extLst>
              <a:ext uri="{FF2B5EF4-FFF2-40B4-BE49-F238E27FC236}">
                <a16:creationId xmlns:a16="http://schemas.microsoft.com/office/drawing/2014/main" id="{693860E0-2AED-9D8A-CD23-7689EF365FC3}"/>
              </a:ext>
            </a:extLst>
          </p:cNvPr>
          <p:cNvSpPr/>
          <p:nvPr userDrawn="1"/>
        </p:nvSpPr>
        <p:spPr>
          <a:xfrm>
            <a:off x="2621277" y="-184617"/>
            <a:ext cx="182880" cy="102550"/>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chemeClr val="accent1"/>
              </a:solidFill>
            </a:endParaRPr>
          </a:p>
        </p:txBody>
      </p:sp>
      <p:sp>
        <p:nvSpPr>
          <p:cNvPr id="38" name="TextBox 37">
            <a:extLst>
              <a:ext uri="{FF2B5EF4-FFF2-40B4-BE49-F238E27FC236}">
                <a16:creationId xmlns:a16="http://schemas.microsoft.com/office/drawing/2014/main" id="{99E8495D-3A7B-E096-9B08-6FDA16E34F8C}"/>
              </a:ext>
            </a:extLst>
          </p:cNvPr>
          <p:cNvSpPr txBox="1"/>
          <p:nvPr userDrawn="1"/>
        </p:nvSpPr>
        <p:spPr>
          <a:xfrm>
            <a:off x="457200" y="9652563"/>
            <a:ext cx="2421540" cy="123111"/>
          </a:xfrm>
          <a:prstGeom prst="rect">
            <a:avLst/>
          </a:prstGeom>
          <a:noFill/>
        </p:spPr>
        <p:txBody>
          <a:bodyPr wrap="square" lIns="0" tIns="0" rIns="0" bIns="0" rtlCol="0">
            <a:spAutoFit/>
          </a:bodyPr>
          <a:lstStyle/>
          <a:p>
            <a:pPr marL="0" marR="0" lvl="0" indent="0" defTabSz="509412" eaLnBrk="1" fontAlgn="auto" latinLnBrk="0" hangingPunct="1">
              <a:lnSpc>
                <a:spcPct val="100000"/>
              </a:lnSpc>
              <a:spcBef>
                <a:spcPts val="0"/>
              </a:spcBef>
              <a:spcAft>
                <a:spcPts val="0"/>
              </a:spcAft>
              <a:buClrTx/>
              <a:buSzTx/>
              <a:buFontTx/>
              <a:buNone/>
              <a:tabLst/>
              <a:defRPr/>
            </a:pPr>
            <a:r>
              <a:rPr kumimoji="0" lang="en-US" sz="800" b="0" i="0" u="none" strike="noStrike" kern="0" cap="none" spc="0" normalizeH="0" baseline="0" noProof="0" dirty="0">
                <a:ln>
                  <a:noFill/>
                </a:ln>
                <a:solidFill>
                  <a:prstClr val="black"/>
                </a:solidFill>
                <a:effectLst/>
                <a:uLnTx/>
                <a:uFillTx/>
              </a:rPr>
              <a:t>Strategic Advisory Solutions</a:t>
            </a:r>
          </a:p>
        </p:txBody>
      </p:sp>
      <p:sp>
        <p:nvSpPr>
          <p:cNvPr id="39" name="Footer Placeholder 3">
            <a:extLst>
              <a:ext uri="{FF2B5EF4-FFF2-40B4-BE49-F238E27FC236}">
                <a16:creationId xmlns:a16="http://schemas.microsoft.com/office/drawing/2014/main" id="{C039E452-494A-BA37-1891-C62A9BEA7912}"/>
              </a:ext>
            </a:extLst>
          </p:cNvPr>
          <p:cNvSpPr txBox="1">
            <a:spLocks/>
          </p:cNvSpPr>
          <p:nvPr userDrawn="1"/>
        </p:nvSpPr>
        <p:spPr>
          <a:xfrm>
            <a:off x="4860590" y="9608787"/>
            <a:ext cx="2131752" cy="206756"/>
          </a:xfrm>
          <a:prstGeom prst="rect">
            <a:avLst/>
          </a:prstGeom>
        </p:spPr>
        <p:txBody>
          <a:bodyPr vert="horz" lIns="0" tIns="0" rIns="0" bIns="0" rtlCol="0" anchor="ctr">
            <a:noAutofit/>
          </a:bodyPr>
          <a:lstStyle>
            <a:defPPr>
              <a:defRPr lang="en-US"/>
            </a:defPPr>
            <a:lvl1pPr marL="0" algn="r" defTabSz="457200" rtl="0" eaLnBrk="1" latinLnBrk="0" hangingPunct="1">
              <a:defRPr sz="960" b="1" i="0" kern="1200">
                <a:solidFill>
                  <a:srgbClr val="002677"/>
                </a:solidFill>
                <a:latin typeface="Segoe UI" panose="020B0502040204020203" pitchFamily="34" charset="0"/>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pPr fontAlgn="auto">
              <a:spcBef>
                <a:spcPts val="0"/>
              </a:spcBef>
              <a:spcAft>
                <a:spcPts val="0"/>
              </a:spcAft>
            </a:pPr>
            <a:r>
              <a:rPr lang="en-US" sz="800" b="0" dirty="0">
                <a:solidFill>
                  <a:srgbClr val="000000"/>
                </a:solidFill>
                <a:latin typeface="Arial"/>
                <a:cs typeface="Arial" panose="020B0604020202020204" pitchFamily="34" charset="0"/>
              </a:rPr>
              <a:t>Goldman Sachs Asset Management</a:t>
            </a:r>
          </a:p>
        </p:txBody>
      </p:sp>
      <p:cxnSp>
        <p:nvCxnSpPr>
          <p:cNvPr id="41" name="Straight Connector 40">
            <a:extLst>
              <a:ext uri="{FF2B5EF4-FFF2-40B4-BE49-F238E27FC236}">
                <a16:creationId xmlns:a16="http://schemas.microsoft.com/office/drawing/2014/main" id="{24F08D0A-7ACE-2815-1927-BDEB84CE4A4C}"/>
              </a:ext>
            </a:extLst>
          </p:cNvPr>
          <p:cNvCxnSpPr>
            <a:cxnSpLocks/>
          </p:cNvCxnSpPr>
          <p:nvPr userDrawn="1"/>
        </p:nvCxnSpPr>
        <p:spPr>
          <a:xfrm>
            <a:off x="457200" y="9603165"/>
            <a:ext cx="6858000" cy="0"/>
          </a:xfrm>
          <a:prstGeom prst="line">
            <a:avLst/>
          </a:prstGeom>
          <a:noFill/>
          <a:ln w="6350" cap="flat" cmpd="sng" algn="ctr">
            <a:solidFill>
              <a:srgbClr val="000000"/>
            </a:solidFill>
            <a:prstDash val="solid"/>
            <a:miter lim="800000"/>
          </a:ln>
          <a:effectLst/>
        </p:spPr>
      </p:cxnSp>
      <p:sp>
        <p:nvSpPr>
          <p:cNvPr id="42" name="Page Number">
            <a:extLst>
              <a:ext uri="{FF2B5EF4-FFF2-40B4-BE49-F238E27FC236}">
                <a16:creationId xmlns:a16="http://schemas.microsoft.com/office/drawing/2014/main" id="{ED3AEB9F-B591-8C83-38B3-50F9CE526E13}"/>
              </a:ext>
            </a:extLst>
          </p:cNvPr>
          <p:cNvSpPr txBox="1"/>
          <p:nvPr userDrawn="1"/>
        </p:nvSpPr>
        <p:spPr>
          <a:xfrm>
            <a:off x="7007554" y="9656200"/>
            <a:ext cx="310896" cy="123111"/>
          </a:xfrm>
          <a:prstGeom prst="rect">
            <a:avLst/>
          </a:prstGeom>
          <a:noFill/>
        </p:spPr>
        <p:txBody>
          <a:bodyPr wrap="square" lIns="0" tIns="0" rIns="0" bIns="0" rtlCol="0">
            <a:spAutoFit/>
          </a:bodyPr>
          <a:lstStyle/>
          <a:p>
            <a:pPr algn="r" defTabSz="380985" fontAlgn="auto">
              <a:spcBef>
                <a:spcPts val="0"/>
              </a:spcBef>
              <a:spcAft>
                <a:spcPts val="0"/>
              </a:spcAft>
              <a:defRPr/>
            </a:pPr>
            <a:fld id="{3F96E720-DFF6-4F66-82A9-1D954C345FA4}" type="slidenum">
              <a:rPr lang="en-US" sz="800" kern="0" smtClean="0">
                <a:solidFill>
                  <a:srgbClr val="000000"/>
                </a:solidFill>
                <a:latin typeface="Arial"/>
              </a:rPr>
              <a:pPr algn="r" defTabSz="380985" fontAlgn="auto">
                <a:spcBef>
                  <a:spcPts val="0"/>
                </a:spcBef>
                <a:spcAft>
                  <a:spcPts val="0"/>
                </a:spcAft>
                <a:defRPr/>
              </a:pPr>
              <a:t>‹#›</a:t>
            </a:fld>
            <a:endParaRPr lang="en-US" sz="800" kern="0" dirty="0">
              <a:solidFill>
                <a:srgbClr val="000000"/>
              </a:solidFill>
              <a:latin typeface="Arial"/>
            </a:endParaRPr>
          </a:p>
        </p:txBody>
      </p:sp>
      <p:cxnSp>
        <p:nvCxnSpPr>
          <p:cNvPr id="43" name="Straight Connector 42">
            <a:extLst>
              <a:ext uri="{FF2B5EF4-FFF2-40B4-BE49-F238E27FC236}">
                <a16:creationId xmlns:a16="http://schemas.microsoft.com/office/drawing/2014/main" id="{FB64D93B-FB8E-EAEA-45AF-45FEFC602FAD}"/>
              </a:ext>
            </a:extLst>
          </p:cNvPr>
          <p:cNvCxnSpPr/>
          <p:nvPr userDrawn="1"/>
        </p:nvCxnSpPr>
        <p:spPr>
          <a:xfrm>
            <a:off x="449177" y="458429"/>
            <a:ext cx="6866021" cy="0"/>
          </a:xfrm>
          <a:prstGeom prst="line">
            <a:avLst/>
          </a:prstGeom>
          <a:ln w="6350">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408968536"/>
      </p:ext>
    </p:extLst>
  </p:cSld>
  <p:clrMap bg1="lt1" tx1="dk1" bg2="lt2" tx2="dk2" accent1="accent1" accent2="accent2" accent3="accent3" accent4="accent4" accent5="accent5" accent6="accent6" hlink="hlink" folHlink="folHlink"/>
  <p:sldLayoutIdLst>
    <p:sldLayoutId id="2147483921" r:id="rId1"/>
    <p:sldLayoutId id="2147483922" r:id="rId2"/>
    <p:sldLayoutId id="2147483923" r:id="rId3"/>
    <p:sldLayoutId id="2147483924" r:id="rId4"/>
  </p:sldLayoutIdLst>
  <p:hf hdr="0" ftr="0" dt="0"/>
  <p:txStyles>
    <p:titleStyle>
      <a:lvl1pPr algn="l" rtl="0" eaLnBrk="1" fontAlgn="base" hangingPunct="1">
        <a:spcBef>
          <a:spcPct val="0"/>
        </a:spcBef>
        <a:spcAft>
          <a:spcPct val="0"/>
        </a:spcAft>
        <a:defRPr lang="en-US" sz="2000" b="0" kern="1200" smtClean="0">
          <a:solidFill>
            <a:schemeClr val="tx1"/>
          </a:solidFill>
          <a:latin typeface="+mn-lt"/>
          <a:ea typeface="+mj-ea"/>
          <a:cs typeface="Arial" pitchFamily="34" charset="0"/>
        </a:defRPr>
      </a:lvl1pPr>
      <a:lvl2pPr algn="l" rtl="0" eaLnBrk="1" fontAlgn="base" hangingPunct="1">
        <a:spcBef>
          <a:spcPct val="0"/>
        </a:spcBef>
        <a:spcAft>
          <a:spcPct val="0"/>
        </a:spcAft>
        <a:defRPr sz="1200" b="1">
          <a:solidFill>
            <a:srgbClr val="7399C6"/>
          </a:solidFill>
          <a:latin typeface="Arial Narrow" pitchFamily="34" charset="0"/>
        </a:defRPr>
      </a:lvl2pPr>
      <a:lvl3pPr algn="l" rtl="0" eaLnBrk="1" fontAlgn="base" hangingPunct="1">
        <a:spcBef>
          <a:spcPct val="0"/>
        </a:spcBef>
        <a:spcAft>
          <a:spcPct val="0"/>
        </a:spcAft>
        <a:defRPr sz="1200" b="1">
          <a:solidFill>
            <a:srgbClr val="7399C6"/>
          </a:solidFill>
          <a:latin typeface="Arial Narrow" pitchFamily="34" charset="0"/>
        </a:defRPr>
      </a:lvl3pPr>
      <a:lvl4pPr algn="l" rtl="0" eaLnBrk="1" fontAlgn="base" hangingPunct="1">
        <a:spcBef>
          <a:spcPct val="0"/>
        </a:spcBef>
        <a:spcAft>
          <a:spcPct val="0"/>
        </a:spcAft>
        <a:defRPr sz="1200" b="1">
          <a:solidFill>
            <a:srgbClr val="7399C6"/>
          </a:solidFill>
          <a:latin typeface="Arial Narrow" pitchFamily="34" charset="0"/>
        </a:defRPr>
      </a:lvl4pPr>
      <a:lvl5pPr algn="l" rtl="0" eaLnBrk="1" fontAlgn="base" hangingPunct="1">
        <a:spcBef>
          <a:spcPct val="0"/>
        </a:spcBef>
        <a:spcAft>
          <a:spcPct val="0"/>
        </a:spcAft>
        <a:defRPr sz="1200" b="1">
          <a:solidFill>
            <a:srgbClr val="7399C6"/>
          </a:solidFill>
          <a:latin typeface="Arial Narrow" pitchFamily="34" charset="0"/>
        </a:defRPr>
      </a:lvl5pPr>
      <a:lvl6pPr marL="457200" algn="ctr" rtl="0" eaLnBrk="1" fontAlgn="base" hangingPunct="1">
        <a:spcBef>
          <a:spcPct val="0"/>
        </a:spcBef>
        <a:spcAft>
          <a:spcPct val="0"/>
        </a:spcAft>
        <a:defRPr sz="4400">
          <a:solidFill>
            <a:schemeClr val="tx1"/>
          </a:solidFill>
          <a:latin typeface="Calibri" pitchFamily="34" charset="0"/>
        </a:defRPr>
      </a:lvl6pPr>
      <a:lvl7pPr marL="914400" algn="ctr" rtl="0" eaLnBrk="1" fontAlgn="base" hangingPunct="1">
        <a:spcBef>
          <a:spcPct val="0"/>
        </a:spcBef>
        <a:spcAft>
          <a:spcPct val="0"/>
        </a:spcAft>
        <a:defRPr sz="4400">
          <a:solidFill>
            <a:schemeClr val="tx1"/>
          </a:solidFill>
          <a:latin typeface="Calibri" pitchFamily="34" charset="0"/>
        </a:defRPr>
      </a:lvl7pPr>
      <a:lvl8pPr marL="1371600" algn="ctr" rtl="0" eaLnBrk="1" fontAlgn="base" hangingPunct="1">
        <a:spcBef>
          <a:spcPct val="0"/>
        </a:spcBef>
        <a:spcAft>
          <a:spcPct val="0"/>
        </a:spcAft>
        <a:defRPr sz="4400">
          <a:solidFill>
            <a:schemeClr val="tx1"/>
          </a:solidFill>
          <a:latin typeface="Calibri" pitchFamily="34" charset="0"/>
        </a:defRPr>
      </a:lvl8pPr>
      <a:lvl9pPr marL="1828800" algn="ctr" rtl="0" eaLnBrk="1" fontAlgn="base" hangingPunct="1">
        <a:spcBef>
          <a:spcPct val="0"/>
        </a:spcBef>
        <a:spcAft>
          <a:spcPct val="0"/>
        </a:spcAft>
        <a:defRPr sz="4400">
          <a:solidFill>
            <a:schemeClr val="tx1"/>
          </a:solidFill>
          <a:latin typeface="Calibri" pitchFamily="34" charset="0"/>
        </a:defRPr>
      </a:lvl9pPr>
    </p:titleStyle>
    <p:bodyStyle>
      <a:lvl1pPr marL="0" indent="0" algn="l" defTabSz="1019175" rtl="0" eaLnBrk="1" fontAlgn="base" hangingPunct="1">
        <a:lnSpc>
          <a:spcPct val="100000"/>
        </a:lnSpc>
        <a:spcBef>
          <a:spcPts val="600"/>
        </a:spcBef>
        <a:spcAft>
          <a:spcPct val="0"/>
        </a:spcAft>
        <a:defRPr lang="en-US" altLang="en-US" sz="900" kern="1200" spc="0" baseline="0" smtClean="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8" pos="2390" userDrawn="1">
          <p15:clr>
            <a:srgbClr val="F26B43"/>
          </p15:clr>
        </p15:guide>
        <p15:guide id="9" pos="2505" userDrawn="1">
          <p15:clr>
            <a:srgbClr val="F26B43"/>
          </p15:clr>
        </p15:guide>
        <p15:guide id="10" pos="288" userDrawn="1">
          <p15:clr>
            <a:srgbClr val="F26B43"/>
          </p15:clr>
        </p15:guide>
        <p15:guide id="11" pos="4608" userDrawn="1">
          <p15:clr>
            <a:srgbClr val="F26B43"/>
          </p15:clr>
        </p15:guide>
        <p15:guide id="12" orient="horz" pos="288" userDrawn="1">
          <p15:clr>
            <a:srgbClr val="F26B43"/>
          </p15:clr>
        </p15:guide>
        <p15:guide id="13" orient="horz" pos="6048" userDrawn="1">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7.xml"/><Relationship Id="rId5" Type="http://schemas.openxmlformats.org/officeDocument/2006/relationships/image" Target="../media/image6.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 name="Text Placeholder 27"/>
          <p:cNvSpPr>
            <a:spLocks noGrp="1"/>
          </p:cNvSpPr>
          <p:nvPr>
            <p:ph type="body" sz="quarter" idx="22"/>
          </p:nvPr>
        </p:nvSpPr>
        <p:spPr>
          <a:xfrm>
            <a:off x="457200" y="5298245"/>
            <a:ext cx="3337560" cy="256032"/>
          </a:xfrm>
        </p:spPr>
        <p:txBody>
          <a:bodyPr/>
          <a:lstStyle/>
          <a:p>
            <a:r>
              <a:rPr lang="en-US" altLang="en-US" dirty="0"/>
              <a:t>TRŽNÍ POHLED</a:t>
            </a:r>
          </a:p>
        </p:txBody>
      </p:sp>
      <p:sp>
        <p:nvSpPr>
          <p:cNvPr id="29" name="Text Placeholder 28"/>
          <p:cNvSpPr>
            <a:spLocks noGrp="1"/>
          </p:cNvSpPr>
          <p:nvPr>
            <p:ph type="body" sz="quarter" idx="23"/>
          </p:nvPr>
        </p:nvSpPr>
        <p:spPr>
          <a:xfrm>
            <a:off x="3979559" y="5298245"/>
            <a:ext cx="2991630" cy="286232"/>
          </a:xfrm>
        </p:spPr>
        <p:txBody>
          <a:bodyPr/>
          <a:lstStyle/>
          <a:p>
            <a:r>
              <a:rPr lang="en-US"/>
              <a:t>OČEKÁVANÝ VÝVOJ DLE TŘÍD AKTIV</a:t>
            </a:r>
            <a:r>
              <a:rPr lang="en-US" baseline="30000"/>
              <a:t>2</a:t>
            </a:r>
            <a:endParaRPr lang="en-US" baseline="30000" dirty="0"/>
          </a:p>
        </p:txBody>
      </p:sp>
      <p:sp>
        <p:nvSpPr>
          <p:cNvPr id="43" name="Text Placeholder 42"/>
          <p:cNvSpPr>
            <a:spLocks noGrp="1"/>
          </p:cNvSpPr>
          <p:nvPr>
            <p:ph type="body" sz="quarter" idx="24"/>
          </p:nvPr>
        </p:nvSpPr>
        <p:spPr>
          <a:xfrm>
            <a:off x="456089" y="9144000"/>
            <a:ext cx="6858000" cy="407914"/>
          </a:xfrm>
        </p:spPr>
        <p:txBody>
          <a:bodyPr/>
          <a:lstStyle/>
          <a:p>
            <a:pPr>
              <a:lnSpc>
                <a:spcPct val="90000"/>
              </a:lnSpc>
            </a:pPr>
            <a:r>
              <a:rPr lang="en-US" sz="700" kern="100">
                <a:effectLst/>
                <a:ea typeface="Aptos" panose="020B0004020202020204" pitchFamily="34" charset="0"/>
              </a:rPr>
              <a:t>Zdroj: MSCI, GS Global Investment Research a Goldman Sachs Asset Management, data k 2. září 2024. </a:t>
            </a:r>
            <a:r>
              <a:rPr lang="cs-CZ" sz="700" kern="100">
                <a:effectLst/>
                <a:ea typeface="Aptos" panose="020B0004020202020204" pitchFamily="34" charset="0"/>
              </a:rPr>
              <a:t>„My“ označuje Goldman Sachs Asset Management. Makro a tržní pohledy se mohou lišit od názorů GIR a dalších divizí společnosti Goldman Sachs a jejích přidružených společností. </a:t>
            </a:r>
            <a:r>
              <a:rPr lang="pl-PL" sz="700" kern="100">
                <a:effectLst/>
                <a:ea typeface="Aptos" panose="020B0004020202020204" pitchFamily="34" charset="0"/>
              </a:rPr>
              <a:t>Další informace naleznete na straně 4. </a:t>
            </a:r>
            <a:r>
              <a:rPr lang="cs-CZ" sz="700" kern="100">
                <a:effectLst/>
                <a:ea typeface="Aptos" panose="020B0004020202020204" pitchFamily="34" charset="0"/>
              </a:rPr>
              <a:t>Ekonomická a tržní očekávání uvedená v tomto dokumentu jsou pro informační účely k datu této prezentace. Tento materiál je poskytován pouze pro vzdělávací účely a neměl by být považován za investiční poradenství nebo nabídku či výzvu k nákupu nebo prodeji cenných papírů. Nelze zaručit, že se očekávání naplní. </a:t>
            </a:r>
            <a:r>
              <a:rPr lang="cs-CZ" sz="700" b="1" kern="100">
                <a:effectLst/>
                <a:ea typeface="Aptos" panose="020B0004020202020204" pitchFamily="34" charset="0"/>
              </a:rPr>
              <a:t>Minulá výkonnost nezaručuje budoucí výsledky, které se mohou lišit.</a:t>
            </a:r>
            <a:endParaRPr lang="en-CZ" sz="700" kern="100">
              <a:effectLst/>
              <a:ea typeface="Aptos" panose="020B0004020202020204" pitchFamily="34" charset="0"/>
            </a:endParaRPr>
          </a:p>
        </p:txBody>
      </p:sp>
      <p:sp>
        <p:nvSpPr>
          <p:cNvPr id="26" name="Text Placeholder 25"/>
          <p:cNvSpPr>
            <a:spLocks noGrp="1"/>
          </p:cNvSpPr>
          <p:nvPr>
            <p:ph type="body" sz="quarter" idx="20"/>
          </p:nvPr>
        </p:nvSpPr>
        <p:spPr>
          <a:xfrm>
            <a:off x="3977639" y="1877084"/>
            <a:ext cx="3334530" cy="199761"/>
          </a:xfrm>
        </p:spPr>
        <p:txBody>
          <a:bodyPr/>
          <a:lstStyle/>
          <a:p>
            <a:r>
              <a:rPr lang="en-US" dirty="0"/>
              <a:t>GRAF MĚSÍCE</a:t>
            </a:r>
            <a:r>
              <a:rPr lang="en-US" baseline="30000" dirty="0"/>
              <a:t>1</a:t>
            </a:r>
          </a:p>
        </p:txBody>
      </p:sp>
      <p:sp>
        <p:nvSpPr>
          <p:cNvPr id="25" name="Text Placeholder 24"/>
          <p:cNvSpPr>
            <a:spLocks noGrp="1"/>
          </p:cNvSpPr>
          <p:nvPr>
            <p:ph type="body" sz="quarter" idx="19"/>
          </p:nvPr>
        </p:nvSpPr>
        <p:spPr/>
        <p:txBody>
          <a:bodyPr/>
          <a:lstStyle/>
          <a:p>
            <a:r>
              <a:rPr lang="en-US"/>
              <a:t>MAKRO POHLED</a:t>
            </a:r>
            <a:endParaRPr lang="en-US" dirty="0"/>
          </a:p>
        </p:txBody>
      </p:sp>
      <p:sp>
        <p:nvSpPr>
          <p:cNvPr id="31" name="Text Placeholder 30"/>
          <p:cNvSpPr>
            <a:spLocks noGrp="1"/>
          </p:cNvSpPr>
          <p:nvPr>
            <p:ph type="body" sz="quarter" idx="25"/>
          </p:nvPr>
        </p:nvSpPr>
        <p:spPr/>
        <p:txBody>
          <a:bodyPr/>
          <a:lstStyle/>
          <a:p>
            <a:r>
              <a:rPr lang="en-US" dirty="0"/>
              <a:t>Září 2024</a:t>
            </a:r>
          </a:p>
        </p:txBody>
      </p:sp>
      <p:cxnSp>
        <p:nvCxnSpPr>
          <p:cNvPr id="65" name="Line"/>
          <p:cNvCxnSpPr>
            <a:cxnSpLocks/>
          </p:cNvCxnSpPr>
          <p:nvPr/>
        </p:nvCxnSpPr>
        <p:spPr>
          <a:xfrm>
            <a:off x="456089" y="5298245"/>
            <a:ext cx="3336925" cy="0"/>
          </a:xfrm>
          <a:prstGeom prst="line">
            <a:avLst/>
          </a:prstGeom>
          <a:ln w="6350">
            <a:solidFill>
              <a:schemeClr val="tx1"/>
            </a:solidFill>
            <a:bevel/>
          </a:ln>
        </p:spPr>
        <p:style>
          <a:lnRef idx="1">
            <a:schemeClr val="accent1"/>
          </a:lnRef>
          <a:fillRef idx="0">
            <a:schemeClr val="accent1"/>
          </a:fillRef>
          <a:effectRef idx="0">
            <a:schemeClr val="accent1"/>
          </a:effectRef>
          <a:fontRef idx="minor">
            <a:schemeClr val="tx1"/>
          </a:fontRef>
        </p:style>
      </p:cxnSp>
      <p:sp>
        <p:nvSpPr>
          <p:cNvPr id="66" name="Text Placeholder 41"/>
          <p:cNvSpPr>
            <a:spLocks noGrp="1"/>
          </p:cNvSpPr>
          <p:nvPr>
            <p:ph type="body" sz="quarter" idx="21"/>
          </p:nvPr>
        </p:nvSpPr>
        <p:spPr>
          <a:xfrm>
            <a:off x="457200" y="5590127"/>
            <a:ext cx="3336925" cy="3207089"/>
          </a:xfrm>
        </p:spPr>
        <p:txBody>
          <a:bodyPr/>
          <a:lstStyle/>
          <a:p>
            <a:pPr>
              <a:spcBef>
                <a:spcPts val="300"/>
              </a:spcBef>
            </a:pPr>
            <a:r>
              <a:rPr lang="en-CZ" sz="800" b="1" kern="100">
                <a:effectLst/>
                <a:ea typeface="Aptos" panose="020B0004020202020204" pitchFamily="34" charset="0"/>
              </a:rPr>
              <a:t>Globální zisky:</a:t>
            </a:r>
            <a:r>
              <a:rPr lang="en-CZ" sz="800" kern="100">
                <a:effectLst/>
                <a:ea typeface="Aptos" panose="020B0004020202020204" pitchFamily="34" charset="0"/>
              </a:rPr>
              <a:t> Zisky za 2. čtvrtletí byly na rozvinutých trzích lepší, než se očekávalo, přičemž japonské společnosti excelovaly v oblasti zisku na akcii více než jejich americké a evropské protějšky. Cyklické akcie zaostávaly v Evropě i USA a zhoršily výsledky za 2. čtvrtletí i letošní dynamiku růstu zisku na akcii. Obavy spotřebitelů jsou podle našeho názoru značně přehnané vzhledem k pozitivnímu růstu reálných příjmů. Přesto jsou firmy ve svých výhledových prognózách opatrnější a jako hlavní rizika uvádějí ekonomickou a politickou nejistotu.</a:t>
            </a:r>
          </a:p>
          <a:p>
            <a:pPr>
              <a:spcBef>
                <a:spcPts val="300"/>
              </a:spcBef>
            </a:pPr>
            <a:r>
              <a:rPr lang="en-CZ" sz="800" b="1" kern="100">
                <a:effectLst/>
                <a:ea typeface="Aptos" panose="020B0004020202020204" pitchFamily="34" charset="0"/>
              </a:rPr>
              <a:t>Americké akcie:</a:t>
            </a:r>
            <a:r>
              <a:rPr lang="en-CZ" sz="800" kern="100">
                <a:effectLst/>
                <a:ea typeface="Aptos" panose="020B0004020202020204" pitchFamily="34" charset="0"/>
              </a:rPr>
              <a:t> Domníváme se, že index S&amp;P 500 je spravedlivě oceněn na úrovni 5600 včetně zisku na akcii v roce 2025 a odhadů ocenění na úrovni 256 USD, resp. 22x. Vzhledem k současné úrovni ocenění očekáváme, že budoucí výnosy z akcií budou ve střednědobém horizontu odpovídat růstu zisků. V krátkodobém horizontu však může složení trhu, kterému dominují megakapitály, umožnit několika společnostem, aby táhly index S&amp;P 500 výrazně nad nebo pod naše odhady. V případě, že megakapitály silně orientované na AI budou nadále vykazovat výjimečné výsledky, může index vystoupat až na 6300. Naopak v případě, že by došlo k oslabení zisků, výhledů či monetizace produktivity AI, mohly by tytéž společnosti stáhnout trh na 4800.</a:t>
            </a:r>
          </a:p>
          <a:p>
            <a:pPr>
              <a:spcBef>
                <a:spcPts val="300"/>
              </a:spcBef>
            </a:pPr>
            <a:r>
              <a:rPr lang="en-CZ" sz="800" b="1" kern="100">
                <a:effectLst/>
                <a:ea typeface="Aptos" panose="020B0004020202020204" pitchFamily="34" charset="0"/>
              </a:rPr>
              <a:t>Volatilita:</a:t>
            </a:r>
            <a:r>
              <a:rPr lang="en-CZ" sz="800" kern="100">
                <a:effectLst/>
                <a:ea typeface="Aptos" panose="020B0004020202020204" pitchFamily="34" charset="0"/>
              </a:rPr>
              <a:t> Krátký, ale silný srpnový pokles slouží jako připomínka, že </a:t>
            </a:r>
            <a:br>
              <a:rPr lang="en-CZ" sz="800" kern="100">
                <a:effectLst/>
                <a:ea typeface="Aptos" panose="020B0004020202020204" pitchFamily="34" charset="0"/>
              </a:rPr>
            </a:br>
            <a:r>
              <a:rPr lang="en-CZ" sz="800" kern="100">
                <a:effectLst/>
                <a:ea typeface="Aptos" panose="020B0004020202020204" pitchFamily="34" charset="0"/>
              </a:rPr>
              <a:t>i když makroprostředí zůstává příznivé, volatilitu mohou zvýšit jiné tržní síly. Patří mezi ně problémová likvidita, případy nucených prodejů ze strany ETF s pákovým efektem a překonání technických prahů pro systematické obchodníky. I když se tyto tlaky v poslední době zmírnily, během výprodeje z 5. srpna trh absorboval pátý nejvyšší denní objem </a:t>
            </a:r>
            <a:br>
              <a:rPr lang="en-CZ" sz="800" kern="100">
                <a:effectLst/>
                <a:ea typeface="Aptos" panose="020B0004020202020204" pitchFamily="34" charset="0"/>
              </a:rPr>
            </a:br>
            <a:r>
              <a:rPr lang="en-CZ" sz="800" kern="100">
                <a:effectLst/>
                <a:ea typeface="Aptos" panose="020B0004020202020204" pitchFamily="34" charset="0"/>
              </a:rPr>
              <a:t>v tomto roce s nejnižší denní likviditou.</a:t>
            </a:r>
          </a:p>
          <a:p>
            <a:pPr>
              <a:spcBef>
                <a:spcPts val="300"/>
              </a:spcBef>
            </a:pPr>
            <a:endParaRPr lang="en-US" sz="800" b="1" dirty="0"/>
          </a:p>
          <a:p>
            <a:pPr>
              <a:spcBef>
                <a:spcPts val="300"/>
              </a:spcBef>
            </a:pPr>
            <a:endParaRPr lang="en-US" sz="800" b="1" dirty="0"/>
          </a:p>
        </p:txBody>
      </p:sp>
      <p:sp>
        <p:nvSpPr>
          <p:cNvPr id="22" name="object 42"/>
          <p:cNvSpPr/>
          <p:nvPr/>
        </p:nvSpPr>
        <p:spPr>
          <a:xfrm>
            <a:off x="3988588" y="5298245"/>
            <a:ext cx="3337560" cy="0"/>
          </a:xfrm>
          <a:custGeom>
            <a:avLst/>
            <a:gdLst/>
            <a:ahLst/>
            <a:cxnLst/>
            <a:rect l="l" t="t" r="r" b="b"/>
            <a:pathLst>
              <a:path w="3425825">
                <a:moveTo>
                  <a:pt x="0" y="0"/>
                </a:moveTo>
                <a:lnTo>
                  <a:pt x="3425825" y="0"/>
                </a:lnTo>
              </a:path>
            </a:pathLst>
          </a:custGeom>
          <a:ln w="6350">
            <a:solidFill>
              <a:srgbClr val="000000"/>
            </a:solidFill>
          </a:ln>
        </p:spPr>
        <p:txBody>
          <a:bodyPr wrap="square" lIns="0" tIns="0" rIns="0" bIns="0" rtlCol="0"/>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0" sz="1400" b="1" i="0" u="none" strike="noStrike" kern="1200" cap="none" spc="0" normalizeH="0" baseline="0" noProof="0" dirty="0">
              <a:ln>
                <a:noFill/>
              </a:ln>
              <a:solidFill>
                <a:prstClr val="black"/>
              </a:solidFill>
              <a:effectLst/>
              <a:uLnTx/>
              <a:uFillTx/>
              <a:latin typeface="Arial" pitchFamily="34" charset="0"/>
              <a:ea typeface="+mn-ea"/>
              <a:cs typeface="+mn-cs"/>
            </a:endParaRPr>
          </a:p>
        </p:txBody>
      </p:sp>
      <p:graphicFrame>
        <p:nvGraphicFramePr>
          <p:cNvPr id="23" name="Table Placeholder 228"/>
          <p:cNvGraphicFramePr>
            <a:graphicFrameLocks/>
          </p:cNvGraphicFramePr>
          <p:nvPr>
            <p:extLst>
              <p:ext uri="{D42A27DB-BD31-4B8C-83A1-F6EECF244321}">
                <p14:modId xmlns:p14="http://schemas.microsoft.com/office/powerpoint/2010/main" val="1114137017"/>
              </p:ext>
            </p:extLst>
          </p:nvPr>
        </p:nvGraphicFramePr>
        <p:xfrm>
          <a:off x="3984284" y="5544953"/>
          <a:ext cx="3329805" cy="3416167"/>
        </p:xfrm>
        <a:graphic>
          <a:graphicData uri="http://schemas.openxmlformats.org/drawingml/2006/table">
            <a:tbl>
              <a:tblPr/>
              <a:tblGrid>
                <a:gridCol w="1416939">
                  <a:extLst>
                    <a:ext uri="{9D8B030D-6E8A-4147-A177-3AD203B41FA5}">
                      <a16:colId xmlns:a16="http://schemas.microsoft.com/office/drawing/2014/main" val="20000"/>
                    </a:ext>
                  </a:extLst>
                </a:gridCol>
                <a:gridCol w="442793">
                  <a:extLst>
                    <a:ext uri="{9D8B030D-6E8A-4147-A177-3AD203B41FA5}">
                      <a16:colId xmlns:a16="http://schemas.microsoft.com/office/drawing/2014/main" val="20001"/>
                    </a:ext>
                  </a:extLst>
                </a:gridCol>
                <a:gridCol w="442793">
                  <a:extLst>
                    <a:ext uri="{9D8B030D-6E8A-4147-A177-3AD203B41FA5}">
                      <a16:colId xmlns:a16="http://schemas.microsoft.com/office/drawing/2014/main" val="20002"/>
                    </a:ext>
                  </a:extLst>
                </a:gridCol>
                <a:gridCol w="442793">
                  <a:extLst>
                    <a:ext uri="{9D8B030D-6E8A-4147-A177-3AD203B41FA5}">
                      <a16:colId xmlns:a16="http://schemas.microsoft.com/office/drawing/2014/main" val="20003"/>
                    </a:ext>
                  </a:extLst>
                </a:gridCol>
                <a:gridCol w="584487">
                  <a:extLst>
                    <a:ext uri="{9D8B030D-6E8A-4147-A177-3AD203B41FA5}">
                      <a16:colId xmlns:a16="http://schemas.microsoft.com/office/drawing/2014/main" val="20004"/>
                    </a:ext>
                  </a:extLst>
                </a:gridCol>
              </a:tblGrid>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endParaRPr kumimoji="0" lang="en-US" sz="900" b="0" i="0" u="none" strike="noStrike" cap="none" normalizeH="0" baseline="0" dirty="0">
                        <a:ln>
                          <a:noFill/>
                        </a:ln>
                        <a:solidFill>
                          <a:schemeClr val="tx1"/>
                        </a:solidFill>
                        <a:effectLst/>
                        <a:latin typeface="Arial Narrow" pitchFamily="34" charset="0"/>
                        <a:ea typeface="Arialnarrow"/>
                        <a:cs typeface="Arialnarrow"/>
                      </a:endParaRP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Aktuálně</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3m</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12m</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defPPr>
                        <a:defRPr lang="en-US"/>
                      </a:defPPr>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lvl="0" indent="0" algn="ctr" defTabSz="1019175" rtl="0" eaLnBrk="0" fontAlgn="base" latinLnBrk="0" hangingPunct="0">
                        <a:lnSpc>
                          <a:spcPct val="100000"/>
                        </a:lnSpc>
                        <a:spcBef>
                          <a:spcPts val="0"/>
                        </a:spcBef>
                        <a:spcAft>
                          <a:spcPts val="0"/>
                        </a:spcAft>
                        <a:buClr>
                          <a:schemeClr val="tx2"/>
                        </a:buClr>
                        <a:buSzPct val="25000"/>
                        <a:buFont typeface="Symbol" pitchFamily="18" charset="2"/>
                        <a:buNone/>
                        <a:tabLst/>
                      </a:pPr>
                      <a:r>
                        <a:rPr kumimoji="0" lang="en-US" sz="900" b="1" i="0" u="none" strike="noStrike" cap="none" normalizeH="0" baseline="0" dirty="0">
                          <a:ln>
                            <a:noFill/>
                          </a:ln>
                          <a:solidFill>
                            <a:schemeClr val="tx1"/>
                          </a:solidFill>
                          <a:effectLst/>
                          <a:latin typeface="Arial Narrow" pitchFamily="34" charset="0"/>
                          <a:ea typeface="Arialnarrow"/>
                          <a:cs typeface="Arialnarrow"/>
                        </a:rPr>
                        <a:t>% ∆ to 12m</a:t>
                      </a:r>
                    </a:p>
                  </a:txBody>
                  <a:tcPr marL="0" marR="0" marT="9144" marB="9144" anchor="ctr" horzOverflow="overflow">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no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2"/>
                          </a:solidFill>
                          <a:effectLst/>
                          <a:latin typeface="Arial Narrow" panose="020B0606020202030204" pitchFamily="34" charset="0"/>
                        </a:rPr>
                        <a:t>AKCIE</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2"/>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866855733"/>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S&amp;P 500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5648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5400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5700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0.9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2"/>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STOXX Europe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525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510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540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MSCI Asia-Pacific Ex-Japan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577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550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615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6.5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3"/>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TOPIX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2713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2700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2900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6.9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4"/>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3"/>
                          </a:solidFill>
                          <a:effectLst/>
                          <a:latin typeface="Arial Narrow" panose="020B0606020202030204" pitchFamily="34" charset="0"/>
                        </a:rPr>
                        <a:t>SAZBY</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3"/>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726295783"/>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10-Year Treasury</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3.9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4.3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4.2</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baseline="0" dirty="0">
                          <a:solidFill>
                            <a:schemeClr val="tx1"/>
                          </a:solidFill>
                          <a:effectLst/>
                          <a:latin typeface="Arial Narrow"/>
                        </a:rPr>
                        <a:t>25 bp</a:t>
                      </a: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3"/>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5"/>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10-Year Bund</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-16 bp</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6"/>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10-Year JGB</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0.9</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1.2</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78 bp</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7"/>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6"/>
                          </a:solidFill>
                          <a:effectLst/>
                          <a:latin typeface="Arial Narrow" panose="020B0606020202030204" pitchFamily="34" charset="0"/>
                        </a:rPr>
                        <a:t>ĚMNY</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6"/>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2250577974"/>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Euro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1.11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1.05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1.08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6"/>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8"/>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Pound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1.31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1.27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1.32</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0.5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9"/>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kern="1200" baseline="0" dirty="0">
                          <a:ln>
                            <a:noFill/>
                          </a:ln>
                          <a:solidFill>
                            <a:schemeClr val="tx1"/>
                          </a:solidFill>
                          <a:effectLst/>
                          <a:latin typeface="Arial Narrow" panose="020B0606020202030204" pitchFamily="34" charset="0"/>
                          <a:ea typeface="Arialnarrow"/>
                          <a:cs typeface="Arialnarrow"/>
                        </a:rPr>
                        <a:t>Yen ($/¥)</a:t>
                      </a:r>
                      <a:endParaRPr lang="en-US" sz="900" b="0" i="0" u="none" strike="noStrike" dirty="0">
                        <a:solidFill>
                          <a:schemeClr val="tx1"/>
                        </a:solidFill>
                        <a:effectLst/>
                        <a:latin typeface="Arial Narrow" panose="020B0606020202030204" pitchFamily="34" charset="0"/>
                      </a:endParaRP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146</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155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150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0"/>
                  </a:ext>
                </a:extLst>
              </a:tr>
              <a:tr h="200951">
                <a:tc gridSpan="5">
                  <a:txBody>
                    <a:bodyPr/>
                    <a:lstStyle/>
                    <a:p>
                      <a:pPr marL="0" marR="0" indent="0" algn="l" rtl="0" eaLnBrk="0" fontAlgn="base" latinLnBrk="0" hangingPunct="0">
                        <a:lnSpc>
                          <a:spcPct val="100000"/>
                        </a:lnSpc>
                        <a:spcBef>
                          <a:spcPts val="0"/>
                        </a:spcBef>
                        <a:spcAft>
                          <a:spcPts val="0"/>
                        </a:spcAft>
                      </a:pPr>
                      <a:r>
                        <a:rPr lang="en-US" sz="900" b="1" i="0" u="none" strike="noStrike" dirty="0">
                          <a:solidFill>
                            <a:schemeClr val="accent4"/>
                          </a:solidFill>
                          <a:effectLst/>
                          <a:latin typeface="Arial Narrow" panose="020B0606020202030204" pitchFamily="34" charset="0"/>
                        </a:rPr>
                        <a:t>KOMODITY</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12700" cap="flat" cmpd="sng" algn="ctr">
                      <a:solidFill>
                        <a:schemeClr val="accent4"/>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hMerge="1">
                  <a:txBody>
                    <a:bodyPr/>
                    <a:lstStyle/>
                    <a:p>
                      <a:pPr algn="ctr" rtl="0" fontAlgn="ctr">
                        <a:lnSpc>
                          <a:spcPct val="100000"/>
                        </a:lnSpc>
                      </a:pPr>
                      <a:endParaRPr lang="en-US" sz="900" b="0" i="0" u="none" strike="noStrike" dirty="0">
                        <a:solidFill>
                          <a:schemeClr val="tx1"/>
                        </a:solidFill>
                        <a:effectLst/>
                        <a:latin typeface="Arial Narrow"/>
                      </a:endParaRP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541709724"/>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dirty="0">
                          <a:solidFill>
                            <a:schemeClr val="tx1"/>
                          </a:solidFill>
                          <a:effectLst/>
                          <a:latin typeface="Arial Narrow" panose="020B0606020202030204" pitchFamily="34" charset="0"/>
                        </a:rPr>
                        <a:t>Brent Crude Oil ($/</a:t>
                      </a:r>
                      <a:r>
                        <a:rPr lang="en-US" sz="900" b="0" i="0" u="none" strike="noStrike" dirty="0" err="1">
                          <a:solidFill>
                            <a:schemeClr val="tx1"/>
                          </a:solidFill>
                          <a:effectLst/>
                          <a:latin typeface="Arial Narrow" panose="020B0606020202030204" pitchFamily="34" charset="0"/>
                        </a:rPr>
                        <a:t>bbl</a:t>
                      </a:r>
                      <a:r>
                        <a:rPr lang="en-US" sz="900" b="0" i="0" u="none" strike="noStrike" dirty="0">
                          <a:solidFill>
                            <a:schemeClr val="tx1"/>
                          </a:solidFill>
                          <a:effectLst/>
                          <a:latin typeface="Arial Narrow" panose="020B0606020202030204" pitchFamily="34" charset="0"/>
                        </a:rPr>
                        <a:t>)</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78.8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81</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77</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-2.3</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12700" cap="flat" cmpd="sng" algn="ctr">
                      <a:solidFill>
                        <a:schemeClr val="accent4"/>
                      </a:solidFill>
                      <a:prstDash val="solid"/>
                      <a:round/>
                      <a:headEnd type="none" w="med" len="med"/>
                      <a:tailEnd type="none" w="med" len="med"/>
                    </a:lnT>
                    <a:lnB w="3175" cap="flat" cmpd="sng" algn="ctr">
                      <a:solidFill>
                        <a:srgbClr val="7F7F7F"/>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1"/>
                  </a:ext>
                </a:extLst>
              </a:tr>
              <a:tr h="200951">
                <a:tc>
                  <a:txBody>
                    <a:bodyPr/>
                    <a:lstStyle>
                      <a:lvl1pPr marL="0" algn="l" defTabSz="914400" rtl="0" eaLnBrk="1" latinLnBrk="0" hangingPunct="1">
                        <a:defRPr sz="1800" kern="1200">
                          <a:solidFill>
                            <a:schemeClr val="tx1"/>
                          </a:solidFill>
                          <a:latin typeface="Arial"/>
                        </a:defRPr>
                      </a:lvl1pPr>
                      <a:lvl2pPr marL="457200" algn="l" defTabSz="914400" rtl="0" eaLnBrk="1" latinLnBrk="0" hangingPunct="1">
                        <a:defRPr sz="1800" kern="1200">
                          <a:solidFill>
                            <a:schemeClr val="tx1"/>
                          </a:solidFill>
                          <a:latin typeface="Arial"/>
                        </a:defRPr>
                      </a:lvl2pPr>
                      <a:lvl3pPr marL="914400" algn="l" defTabSz="914400" rtl="0" eaLnBrk="1" latinLnBrk="0" hangingPunct="1">
                        <a:defRPr sz="1800" kern="1200">
                          <a:solidFill>
                            <a:schemeClr val="tx1"/>
                          </a:solidFill>
                          <a:latin typeface="Arial"/>
                        </a:defRPr>
                      </a:lvl3pPr>
                      <a:lvl4pPr marL="1371600" algn="l" defTabSz="914400" rtl="0" eaLnBrk="1" latinLnBrk="0" hangingPunct="1">
                        <a:defRPr sz="1800" kern="1200">
                          <a:solidFill>
                            <a:schemeClr val="tx1"/>
                          </a:solidFill>
                          <a:latin typeface="Arial"/>
                        </a:defRPr>
                      </a:lvl4pPr>
                      <a:lvl5pPr marL="1828800" algn="l" defTabSz="914400" rtl="0" eaLnBrk="1" latinLnBrk="0" hangingPunct="1">
                        <a:defRPr sz="1800" kern="1200">
                          <a:solidFill>
                            <a:schemeClr val="tx1"/>
                          </a:solidFill>
                          <a:latin typeface="Arial"/>
                        </a:defRPr>
                      </a:lvl5pPr>
                      <a:lvl6pPr marL="2286000" algn="l" defTabSz="914400" rtl="0" eaLnBrk="1" latinLnBrk="0" hangingPunct="1">
                        <a:defRPr sz="1800" kern="1200">
                          <a:solidFill>
                            <a:schemeClr val="tx1"/>
                          </a:solidFill>
                          <a:latin typeface="Arial"/>
                        </a:defRPr>
                      </a:lvl6pPr>
                      <a:lvl7pPr marL="2743200" algn="l" defTabSz="914400" rtl="0" eaLnBrk="1" latinLnBrk="0" hangingPunct="1">
                        <a:defRPr sz="1800" kern="1200">
                          <a:solidFill>
                            <a:schemeClr val="tx1"/>
                          </a:solidFill>
                          <a:latin typeface="Arial"/>
                        </a:defRPr>
                      </a:lvl7pPr>
                      <a:lvl8pPr marL="3200400" algn="l" defTabSz="914400" rtl="0" eaLnBrk="1" latinLnBrk="0" hangingPunct="1">
                        <a:defRPr sz="1800" kern="1200">
                          <a:solidFill>
                            <a:schemeClr val="tx1"/>
                          </a:solidFill>
                          <a:latin typeface="Arial"/>
                        </a:defRPr>
                      </a:lvl8pPr>
                      <a:lvl9pPr marL="3657600" algn="l" defTabSz="914400" rtl="0" eaLnBrk="1" latinLnBrk="0" hangingPunct="1">
                        <a:defRPr sz="1800" kern="1200">
                          <a:solidFill>
                            <a:schemeClr val="tx1"/>
                          </a:solidFill>
                          <a:latin typeface="Arial"/>
                        </a:defRPr>
                      </a:lvl9pPr>
                    </a:lstStyle>
                    <a:p>
                      <a:pPr marL="0" marR="0" indent="0" algn="l" rtl="0" eaLnBrk="0" fontAlgn="base" latinLnBrk="0" hangingPunct="0">
                        <a:lnSpc>
                          <a:spcPct val="100000"/>
                        </a:lnSpc>
                        <a:spcBef>
                          <a:spcPts val="0"/>
                        </a:spcBef>
                        <a:spcAft>
                          <a:spcPts val="0"/>
                        </a:spcAft>
                      </a:pPr>
                      <a:r>
                        <a:rPr lang="en-US" sz="900" b="0" i="0" u="none" strike="noStrike" dirty="0">
                          <a:solidFill>
                            <a:schemeClr val="tx1"/>
                          </a:solidFill>
                          <a:effectLst/>
                          <a:latin typeface="Arial Narrow" panose="020B0606020202030204" pitchFamily="34" charset="0"/>
                        </a:rPr>
                        <a:t>London Gold ($/troy oz)</a:t>
                      </a:r>
                    </a:p>
                  </a:txBody>
                  <a:tcPr marL="0" marR="0"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2505</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2600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2700</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tc>
                  <a:txBody>
                    <a:bodyPr/>
                    <a:lstStyle/>
                    <a:p>
                      <a:pPr algn="ctr" rtl="0" fontAlgn="ctr">
                        <a:lnSpc>
                          <a:spcPct val="100000"/>
                        </a:lnSpc>
                      </a:pPr>
                      <a:r>
                        <a:rPr lang="en-US" sz="900" b="0" i="0" u="none" strike="noStrike" dirty="0">
                          <a:solidFill>
                            <a:schemeClr val="tx1"/>
                          </a:solidFill>
                          <a:effectLst/>
                          <a:latin typeface="Arial Narrow"/>
                        </a:rPr>
                        <a:t>7.8</a:t>
                      </a:r>
                    </a:p>
                  </a:txBody>
                  <a:tcPr marL="9525" marR="9525" marT="9144" marB="9144" anchor="ctr">
                    <a:lnL w="3175" cap="flat" cmpd="sng" algn="ctr">
                      <a:noFill/>
                      <a:prstDash val="solid"/>
                      <a:round/>
                      <a:headEnd type="none" w="med" len="med"/>
                      <a:tailEnd type="none" w="med" len="med"/>
                    </a:lnL>
                    <a:lnR w="3175" cap="flat" cmpd="sng" algn="ctr">
                      <a:noFill/>
                      <a:prstDash val="solid"/>
                      <a:round/>
                      <a:headEnd type="none" w="med" len="med"/>
                      <a:tailEnd type="none" w="med" len="med"/>
                    </a:lnR>
                    <a:lnT w="3175" cap="flat" cmpd="sng" algn="ctr">
                      <a:solidFill>
                        <a:srgbClr val="7F7F7F"/>
                      </a:solidFill>
                      <a:prstDash val="solid"/>
                      <a:round/>
                      <a:headEnd type="none" w="med" len="med"/>
                      <a:tailEnd type="none" w="med" len="med"/>
                    </a:lnT>
                    <a:lnB w="6350" cap="flat" cmpd="sng" algn="ctr">
                      <a:solidFill>
                        <a:schemeClr val="bg1">
                          <a:lumMod val="50000"/>
                        </a:schemeClr>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12"/>
                  </a:ext>
                </a:extLst>
              </a:tr>
            </a:tbl>
          </a:graphicData>
        </a:graphic>
      </p:graphicFrame>
      <p:sp>
        <p:nvSpPr>
          <p:cNvPr id="7" name="Text Placeholder 40">
            <a:extLst>
              <a:ext uri="{FF2B5EF4-FFF2-40B4-BE49-F238E27FC236}">
                <a16:creationId xmlns:a16="http://schemas.microsoft.com/office/drawing/2014/main" id="{6349EAA4-2A68-9706-C744-9496EBFF5FBF}"/>
              </a:ext>
            </a:extLst>
          </p:cNvPr>
          <p:cNvSpPr>
            <a:spLocks noGrp="1"/>
          </p:cNvSpPr>
          <p:nvPr>
            <p:ph type="body" sz="quarter" idx="14"/>
          </p:nvPr>
        </p:nvSpPr>
        <p:spPr>
          <a:prstGeom prst="rect">
            <a:avLst/>
          </a:prstGeom>
        </p:spPr>
        <p:txBody>
          <a:bodyPr vert="horz" lIns="0" tIns="0" rIns="0" bIns="0" rtlCol="0">
            <a:noAutofit/>
          </a:bodyPr>
          <a:lstStyle>
            <a:lvl1pPr marL="0" indent="0" algn="l" defTabSz="1019175" rtl="0" eaLnBrk="1" fontAlgn="base" hangingPunct="1">
              <a:lnSpc>
                <a:spcPts val="1000"/>
              </a:lnSpc>
              <a:spcBef>
                <a:spcPts val="600"/>
              </a:spcBef>
              <a:spcAft>
                <a:spcPts val="0"/>
              </a:spcAft>
              <a:defRPr lang="en-US" altLang="en-US" sz="900" kern="1200" spc="0" baseline="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300"/>
              </a:spcBef>
            </a:pPr>
            <a:r>
              <a:rPr lang="en-CZ" sz="800" b="1" kern="100">
                <a:effectLst/>
                <a:ea typeface="Aptos" panose="020B0004020202020204" pitchFamily="34" charset="0"/>
              </a:rPr>
              <a:t>Riziko recese:</a:t>
            </a:r>
            <a:r>
              <a:rPr lang="en-CZ" sz="800" kern="100">
                <a:effectLst/>
                <a:ea typeface="Aptos" panose="020B0004020202020204" pitchFamily="34" charset="0"/>
              </a:rPr>
              <a:t> Nedávná slabost amerického trhu práce zvýšila mezi mnoha investory obavy z možné recese v USA. My však odhadujeme pravděpodobnost, že v příštích dvanácti měsících dojde k recesi, na pouhých 20 %, protože 1) nárůst nezaměstnanosti je zřejmě způsoben nabídkou, 2) růst HDP zůstává stabilní a 3) Fed má pro snižování sazeb kapacitu až 525 bp.</a:t>
            </a:r>
          </a:p>
          <a:p>
            <a:pPr>
              <a:spcBef>
                <a:spcPts val="300"/>
              </a:spcBef>
            </a:pPr>
            <a:r>
              <a:rPr lang="en-US" sz="800" b="1" kern="100">
                <a:effectLst/>
                <a:ea typeface="Aptos" panose="020B0004020202020204" pitchFamily="34" charset="0"/>
              </a:rPr>
              <a:t>Inflace:</a:t>
            </a:r>
            <a:r>
              <a:rPr lang="en-US" sz="800" kern="100">
                <a:effectLst/>
                <a:ea typeface="Aptos" panose="020B0004020202020204" pitchFamily="34" charset="0"/>
              </a:rPr>
              <a:t> V USA by červencová zpráva o PCE inflaci a snížení jejích odhadů za 2. čtvrtletí měly Fedu poskytnout dostatečný důkaz o tom, </a:t>
            </a:r>
            <a:br>
              <a:rPr lang="en-US" sz="800" kern="100">
                <a:effectLst/>
                <a:ea typeface="Aptos" panose="020B0004020202020204" pitchFamily="34" charset="0"/>
              </a:rPr>
            </a:br>
            <a:r>
              <a:rPr lang="en-US" sz="800" kern="100">
                <a:effectLst/>
                <a:ea typeface="Aptos" panose="020B0004020202020204" pitchFamily="34" charset="0"/>
              </a:rPr>
              <a:t>že dezinflace pokračuje. V eurozóně nejnovější údaje o vyjednaných mzdách ukázaly ve 2. čtvrtletí výrazné zpomalení, což naznačuje, že mzdové tlaky pravděpodobně dosáhly svého vrcholu.</a:t>
            </a:r>
            <a:endParaRPr lang="en-CZ" sz="800" kern="100">
              <a:effectLst/>
              <a:ea typeface="Aptos" panose="020B0004020202020204" pitchFamily="34" charset="0"/>
            </a:endParaRPr>
          </a:p>
          <a:p>
            <a:pPr>
              <a:spcBef>
                <a:spcPts val="300"/>
              </a:spcBef>
            </a:pPr>
            <a:r>
              <a:rPr lang="en-CZ" sz="800" b="1" kern="100">
                <a:effectLst/>
                <a:ea typeface="Aptos" panose="020B0004020202020204" pitchFamily="34" charset="0"/>
              </a:rPr>
              <a:t>Měnová politika:</a:t>
            </a:r>
            <a:r>
              <a:rPr lang="en-CZ" sz="800" kern="100">
                <a:effectLst/>
                <a:ea typeface="Aptos" panose="020B0004020202020204" pitchFamily="34" charset="0"/>
              </a:rPr>
              <a:t> Zápis z červencového zasedání FOMC a nedávný komentář předsedy Fedu Jeroma Powella zvýšily pravděpodobnost zářijového snížení sazeb. Očekáváme, že Fed na svém zářijovém zasedání sníží základní úrokovou sazbu jen o 25 bp, pokud nedojde </a:t>
            </a:r>
            <a:br>
              <a:rPr lang="en-CZ" sz="800" kern="100">
                <a:effectLst/>
                <a:ea typeface="Aptos" panose="020B0004020202020204" pitchFamily="34" charset="0"/>
              </a:rPr>
            </a:br>
            <a:r>
              <a:rPr lang="en-CZ" sz="800" kern="100">
                <a:effectLst/>
                <a:ea typeface="Aptos" panose="020B0004020202020204" pitchFamily="34" charset="0"/>
              </a:rPr>
              <a:t>k dalšímu zhoršení situace na trhu práce. V Evropě pravděpodobně </a:t>
            </a:r>
            <a:br>
              <a:rPr lang="en-CZ" sz="800" kern="100">
                <a:effectLst/>
                <a:ea typeface="Aptos" panose="020B0004020202020204" pitchFamily="34" charset="0"/>
              </a:rPr>
            </a:br>
            <a:r>
              <a:rPr lang="en-CZ" sz="800" kern="100">
                <a:effectLst/>
                <a:ea typeface="Aptos" panose="020B0004020202020204" pitchFamily="34" charset="0"/>
              </a:rPr>
              <a:t>ECB sníží sazby o 25 bp v září, zatímco BoE se snižováním počká </a:t>
            </a:r>
            <a:br>
              <a:rPr lang="en-CZ" sz="800" kern="100">
                <a:effectLst/>
                <a:ea typeface="Aptos" panose="020B0004020202020204" pitchFamily="34" charset="0"/>
              </a:rPr>
            </a:br>
            <a:r>
              <a:rPr lang="en-CZ" sz="800" kern="100">
                <a:effectLst/>
                <a:ea typeface="Aptos" panose="020B0004020202020204" pitchFamily="34" charset="0"/>
              </a:rPr>
              <a:t>až do listopadu.</a:t>
            </a:r>
          </a:p>
          <a:p>
            <a:pPr>
              <a:spcBef>
                <a:spcPts val="300"/>
              </a:spcBef>
            </a:pPr>
            <a:r>
              <a:rPr lang="en-CZ" sz="800" b="1" kern="100">
                <a:effectLst/>
                <a:ea typeface="Aptos" panose="020B0004020202020204" pitchFamily="34" charset="0"/>
              </a:rPr>
              <a:t>Americké volby:</a:t>
            </a:r>
            <a:r>
              <a:rPr lang="en-CZ" sz="800" kern="100">
                <a:effectLst/>
                <a:ea typeface="Aptos" panose="020B0004020202020204" pitchFamily="34" charset="0"/>
              </a:rPr>
              <a:t> Viceprezidentka Kamala Harrisová od srpna, kdy se stala oficiální kandidátkou své strany, získává náskok před bývalým prezidentem Trumpem. Přestože kolem výsledku nadcházejících voleb nadále panuje značná nejistota, Harrisová nyní vede nad Trumpem jak </a:t>
            </a:r>
            <a:br>
              <a:rPr lang="en-CZ" sz="800" kern="100">
                <a:effectLst/>
                <a:ea typeface="Aptos" panose="020B0004020202020204" pitchFamily="34" charset="0"/>
              </a:rPr>
            </a:br>
            <a:r>
              <a:rPr lang="en-CZ" sz="800" kern="100">
                <a:effectLst/>
                <a:ea typeface="Aptos" panose="020B0004020202020204" pitchFamily="34" charset="0"/>
              </a:rPr>
              <a:t>v celostátních průzkumech, tak v průzkumech v tzv. swing states.</a:t>
            </a:r>
          </a:p>
          <a:p>
            <a:pPr>
              <a:spcBef>
                <a:spcPts val="300"/>
              </a:spcBef>
            </a:pPr>
            <a:endParaRPr lang="en-US" sz="800" b="1" dirty="0"/>
          </a:p>
        </p:txBody>
      </p:sp>
      <p:pic>
        <p:nvPicPr>
          <p:cNvPr id="6" name="Picture 5">
            <a:extLst>
              <a:ext uri="{FF2B5EF4-FFF2-40B4-BE49-F238E27FC236}">
                <a16:creationId xmlns:a16="http://schemas.microsoft.com/office/drawing/2014/main" id="{7A14B4AB-BD8D-82B2-7E4A-66A04EAC1675}"/>
              </a:ext>
            </a:extLst>
          </p:cNvPr>
          <p:cNvPicPr>
            <a:picLocks noChangeAspect="1"/>
          </p:cNvPicPr>
          <p:nvPr/>
        </p:nvPicPr>
        <p:blipFill>
          <a:blip r:embed="rId3"/>
          <a:srcRect/>
          <a:stretch/>
        </p:blipFill>
        <p:spPr>
          <a:xfrm>
            <a:off x="3977639" y="2187980"/>
            <a:ext cx="3348509" cy="2932377"/>
          </a:xfrm>
          <a:prstGeom prst="rect">
            <a:avLst/>
          </a:prstGeom>
        </p:spPr>
      </p:pic>
      <p:sp>
        <p:nvSpPr>
          <p:cNvPr id="2" name="Rectangle 1">
            <a:extLst>
              <a:ext uri="{FF2B5EF4-FFF2-40B4-BE49-F238E27FC236}">
                <a16:creationId xmlns:a16="http://schemas.microsoft.com/office/drawing/2014/main" id="{040A70A9-2B3F-0590-2773-09684A744922}"/>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sp>
        <p:nvSpPr>
          <p:cNvPr id="5" name="TextBox 4">
            <a:extLst>
              <a:ext uri="{FF2B5EF4-FFF2-40B4-BE49-F238E27FC236}">
                <a16:creationId xmlns:a16="http://schemas.microsoft.com/office/drawing/2014/main" id="{8225405A-F3BC-4A45-BE92-BAA74B94FA88}"/>
              </a:ext>
            </a:extLst>
          </p:cNvPr>
          <p:cNvSpPr txBox="1"/>
          <p:nvPr/>
        </p:nvSpPr>
        <p:spPr>
          <a:xfrm>
            <a:off x="362197" y="1345183"/>
            <a:ext cx="6258297" cy="400110"/>
          </a:xfrm>
          <a:prstGeom prst="rect">
            <a:avLst/>
          </a:prstGeom>
          <a:solidFill>
            <a:schemeClr val="bg1"/>
          </a:solidFill>
        </p:spPr>
        <p:txBody>
          <a:bodyPr wrap="square" anchor="b">
            <a:spAutoFit/>
          </a:bodyPr>
          <a:lstStyle/>
          <a:p>
            <a:r>
              <a:rPr lang="cs-CZ" sz="2000" dirty="0"/>
              <a:t>KOMENTÁŘ K AKTUÁLNÍMU VÝVOJI TRHŮ</a:t>
            </a:r>
            <a:endParaRPr lang="en-GB" sz="2000" dirty="0"/>
          </a:p>
        </p:txBody>
      </p:sp>
      <p:sp>
        <p:nvSpPr>
          <p:cNvPr id="8" name="Rectangle 7">
            <a:extLst>
              <a:ext uri="{FF2B5EF4-FFF2-40B4-BE49-F238E27FC236}">
                <a16:creationId xmlns:a16="http://schemas.microsoft.com/office/drawing/2014/main" id="{65DBBCD2-FA1E-D89F-039B-F980EAAA4006}"/>
              </a:ext>
            </a:extLst>
          </p:cNvPr>
          <p:cNvSpPr/>
          <p:nvPr/>
        </p:nvSpPr>
        <p:spPr>
          <a:xfrm>
            <a:off x="770816" y="9842956"/>
            <a:ext cx="6083693" cy="215444"/>
          </a:xfrm>
          <a:prstGeom prst="rect">
            <a:avLst/>
          </a:prstGeom>
          <a:solidFill>
            <a:schemeClr val="bg1"/>
          </a:solidFill>
        </p:spPr>
        <p:txBody>
          <a:bodyPr wrap="square">
            <a:spAutoFit/>
          </a:bodyPr>
          <a:lstStyle/>
          <a:p>
            <a:pPr algn="ctr" defTabSz="911092"/>
            <a:r>
              <a:rPr lang="en-GB" sz="800" dirty="0">
                <a:latin typeface="Arial Narrow" panose="020B0606020202030204" pitchFamily="34" charset="0"/>
              </a:rPr>
              <a:t>POUZE PRO INSTITUCIONÁLNÍ </a:t>
            </a:r>
            <a:r>
              <a:rPr lang="cs-CZ" sz="800" dirty="0">
                <a:latin typeface="Arial Narrow" panose="020B0606020202030204" pitchFamily="34" charset="0"/>
              </a:rPr>
              <a:t>KLIENTY </a:t>
            </a:r>
            <a:r>
              <a:rPr lang="en-GB" sz="800" dirty="0">
                <a:latin typeface="Arial Narrow" panose="020B0606020202030204" pitchFamily="34" charset="0"/>
              </a:rPr>
              <a:t>NEBO FINANČNÍ ZPROSTŘEDKOVATEL</a:t>
            </a:r>
            <a:r>
              <a:rPr lang="cs-CZ" sz="800" dirty="0">
                <a:latin typeface="Arial Narrow" panose="020B0606020202030204" pitchFamily="34" charset="0"/>
              </a:rPr>
              <a:t>E</a:t>
            </a:r>
            <a:r>
              <a:rPr lang="en-GB" sz="800" dirty="0">
                <a:latin typeface="Arial Narrow" panose="020B0606020202030204" pitchFamily="34" charset="0"/>
              </a:rPr>
              <a:t> – NIKOLI K POUŽITÍ A/NEBO DISTRIBUCI ŠIROKÉ VEŘEJNOSTI</a:t>
            </a:r>
            <a:endParaRPr lang="en-GB" sz="800" dirty="0">
              <a:solidFill>
                <a:srgbClr val="000000"/>
              </a:solidFill>
              <a:latin typeface="Arial Narrow" panose="020B0606020202030204" pitchFamily="34" charset="0"/>
            </a:endParaRPr>
          </a:p>
        </p:txBody>
      </p:sp>
      <p:sp>
        <p:nvSpPr>
          <p:cNvPr id="9" name="TextBox 8">
            <a:extLst>
              <a:ext uri="{FF2B5EF4-FFF2-40B4-BE49-F238E27FC236}">
                <a16:creationId xmlns:a16="http://schemas.microsoft.com/office/drawing/2014/main" id="{C7A6BDD6-D14D-9BFD-A426-5A74E2C51329}"/>
              </a:ext>
            </a:extLst>
          </p:cNvPr>
          <p:cNvSpPr txBox="1"/>
          <p:nvPr/>
        </p:nvSpPr>
        <p:spPr>
          <a:xfrm>
            <a:off x="5053394" y="4945402"/>
            <a:ext cx="1620675" cy="211203"/>
          </a:xfrm>
          <a:prstGeom prst="rect">
            <a:avLst/>
          </a:prstGeom>
          <a:solidFill>
            <a:schemeClr val="bg1"/>
          </a:solidFill>
        </p:spPr>
        <p:txBody>
          <a:bodyPr wrap="square" lIns="0" tIns="36000" rIns="0" bIns="36000" rtlCol="0">
            <a:spAutoFit/>
          </a:bodyPr>
          <a:lstStyle/>
          <a:p>
            <a:pPr algn="ctr"/>
            <a:r>
              <a:rPr lang="cs-CZ" sz="9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rPr>
              <a:t>Míra nezaměstnanosti (%)</a:t>
            </a:r>
          </a:p>
        </p:txBody>
      </p:sp>
      <p:sp>
        <p:nvSpPr>
          <p:cNvPr id="10" name="TextBox 9">
            <a:extLst>
              <a:ext uri="{FF2B5EF4-FFF2-40B4-BE49-F238E27FC236}">
                <a16:creationId xmlns:a16="http://schemas.microsoft.com/office/drawing/2014/main" id="{6E860E82-2324-025F-31C1-DC1190518FB1}"/>
              </a:ext>
            </a:extLst>
          </p:cNvPr>
          <p:cNvSpPr txBox="1"/>
          <p:nvPr/>
        </p:nvSpPr>
        <p:spPr>
          <a:xfrm>
            <a:off x="4165268" y="2165120"/>
            <a:ext cx="1394706" cy="211203"/>
          </a:xfrm>
          <a:prstGeom prst="rect">
            <a:avLst/>
          </a:prstGeom>
          <a:solidFill>
            <a:schemeClr val="bg1"/>
          </a:solidFill>
        </p:spPr>
        <p:txBody>
          <a:bodyPr wrap="square" lIns="36000" tIns="36000" rIns="0" bIns="36000" rtlCol="0">
            <a:spAutoFit/>
          </a:bodyPr>
          <a:lstStyle/>
          <a:p>
            <a:r>
              <a:rPr lang="cs-CZ" sz="9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rPr>
              <a:t>Červen 2009 až únor 2020</a:t>
            </a:r>
          </a:p>
        </p:txBody>
      </p:sp>
      <p:sp>
        <p:nvSpPr>
          <p:cNvPr id="11" name="TextBox 10">
            <a:extLst>
              <a:ext uri="{FF2B5EF4-FFF2-40B4-BE49-F238E27FC236}">
                <a16:creationId xmlns:a16="http://schemas.microsoft.com/office/drawing/2014/main" id="{C475088B-0339-2A3B-8DAD-FA16D2D9BFC9}"/>
              </a:ext>
            </a:extLst>
          </p:cNvPr>
          <p:cNvSpPr txBox="1"/>
          <p:nvPr/>
        </p:nvSpPr>
        <p:spPr>
          <a:xfrm>
            <a:off x="5810135" y="2165120"/>
            <a:ext cx="1620675" cy="211203"/>
          </a:xfrm>
          <a:prstGeom prst="rect">
            <a:avLst/>
          </a:prstGeom>
          <a:solidFill>
            <a:schemeClr val="bg1"/>
          </a:solidFill>
        </p:spPr>
        <p:txBody>
          <a:bodyPr wrap="square" lIns="36000" tIns="36000" rIns="0" bIns="36000" rtlCol="0">
            <a:spAutoFit/>
          </a:bodyPr>
          <a:lstStyle/>
          <a:p>
            <a:r>
              <a:rPr lang="cs-CZ" sz="9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rPr>
              <a:t>Březen 2022 až červenec 2024</a:t>
            </a:r>
          </a:p>
        </p:txBody>
      </p:sp>
      <p:sp>
        <p:nvSpPr>
          <p:cNvPr id="13" name="TextBox 12">
            <a:extLst>
              <a:ext uri="{FF2B5EF4-FFF2-40B4-BE49-F238E27FC236}">
                <a16:creationId xmlns:a16="http://schemas.microsoft.com/office/drawing/2014/main" id="{E29227BE-83EF-6A2F-9F2B-3D9B331798FD}"/>
              </a:ext>
            </a:extLst>
          </p:cNvPr>
          <p:cNvSpPr txBox="1"/>
          <p:nvPr/>
        </p:nvSpPr>
        <p:spPr>
          <a:xfrm>
            <a:off x="4957214" y="3548780"/>
            <a:ext cx="379961" cy="215444"/>
          </a:xfrm>
          <a:prstGeom prst="rect">
            <a:avLst/>
          </a:prstGeom>
          <a:solidFill>
            <a:schemeClr val="bg1"/>
          </a:solidFill>
        </p:spPr>
        <p:txBody>
          <a:bodyPr wrap="square" lIns="0" tIns="0" rIns="0" bIns="0" rtlCol="0">
            <a:spAutoFit/>
          </a:bodyPr>
          <a:lstStyle/>
          <a:p>
            <a:pPr algn="ctr"/>
            <a:r>
              <a:rPr lang="cs-CZ" sz="700" b="0" kern="100">
                <a:solidFill>
                  <a:srgbClr val="9F1258"/>
                </a:solidFill>
                <a:effectLst/>
                <a:latin typeface="Avenir Light" panose="020B0402020203020204" pitchFamily="34" charset="77"/>
                <a:ea typeface="Calibri" panose="020F0502020204030204" pitchFamily="34" charset="0"/>
                <a:cs typeface="Arial Narrow" panose="020B0604020202020204" pitchFamily="34" charset="0"/>
              </a:rPr>
              <a:t>Červenec</a:t>
            </a:r>
          </a:p>
          <a:p>
            <a:pPr algn="ctr"/>
            <a:r>
              <a:rPr lang="cs-CZ" sz="700" b="0" kern="100">
                <a:solidFill>
                  <a:srgbClr val="9F1258"/>
                </a:solidFill>
                <a:effectLst/>
                <a:latin typeface="Avenir Light" panose="020B0402020203020204" pitchFamily="34" charset="77"/>
                <a:ea typeface="Calibri" panose="020F0502020204030204" pitchFamily="34" charset="0"/>
                <a:cs typeface="Arial Narrow" panose="020B0604020202020204" pitchFamily="34" charset="0"/>
              </a:rPr>
              <a:t>2024</a:t>
            </a:r>
          </a:p>
        </p:txBody>
      </p:sp>
      <p:sp>
        <p:nvSpPr>
          <p:cNvPr id="14" name="TextBox 13">
            <a:extLst>
              <a:ext uri="{FF2B5EF4-FFF2-40B4-BE49-F238E27FC236}">
                <a16:creationId xmlns:a16="http://schemas.microsoft.com/office/drawing/2014/main" id="{2B740025-06A4-8036-EEEF-34ECD0680B3F}"/>
              </a:ext>
            </a:extLst>
          </p:cNvPr>
          <p:cNvSpPr txBox="1"/>
          <p:nvPr/>
        </p:nvSpPr>
        <p:spPr>
          <a:xfrm>
            <a:off x="4564524" y="2612210"/>
            <a:ext cx="379961" cy="215444"/>
          </a:xfrm>
          <a:prstGeom prst="rect">
            <a:avLst/>
          </a:prstGeom>
          <a:solidFill>
            <a:schemeClr val="bg1"/>
          </a:solidFill>
        </p:spPr>
        <p:txBody>
          <a:bodyPr wrap="square" lIns="0" tIns="0" rIns="0" bIns="0" rtlCol="0">
            <a:spAutoFit/>
          </a:bodyPr>
          <a:lstStyle/>
          <a:p>
            <a:pPr algn="ctr"/>
            <a:r>
              <a:rPr lang="cs-CZ" sz="700" b="0" kern="100">
                <a:solidFill>
                  <a:srgbClr val="9F1258"/>
                </a:solidFill>
                <a:effectLst/>
                <a:latin typeface="Avenir Light" panose="020B0402020203020204" pitchFamily="34" charset="77"/>
                <a:ea typeface="Calibri" panose="020F0502020204030204" pitchFamily="34" charset="0"/>
                <a:cs typeface="Arial Narrow" panose="020B0604020202020204" pitchFamily="34" charset="0"/>
              </a:rPr>
              <a:t>Březen</a:t>
            </a:r>
          </a:p>
          <a:p>
            <a:pPr algn="ctr"/>
            <a:r>
              <a:rPr lang="cs-CZ" sz="700" b="0" kern="100">
                <a:solidFill>
                  <a:srgbClr val="9F1258"/>
                </a:solidFill>
                <a:effectLst/>
                <a:latin typeface="Avenir Light" panose="020B0402020203020204" pitchFamily="34" charset="77"/>
                <a:ea typeface="Calibri" panose="020F0502020204030204" pitchFamily="34" charset="0"/>
                <a:cs typeface="Arial Narrow" panose="020B0604020202020204" pitchFamily="34" charset="0"/>
              </a:rPr>
              <a:t>2022</a:t>
            </a:r>
          </a:p>
        </p:txBody>
      </p:sp>
      <p:sp>
        <p:nvSpPr>
          <p:cNvPr id="15" name="TextBox 14">
            <a:extLst>
              <a:ext uri="{FF2B5EF4-FFF2-40B4-BE49-F238E27FC236}">
                <a16:creationId xmlns:a16="http://schemas.microsoft.com/office/drawing/2014/main" id="{94F5028F-FA95-8A24-A2C4-32962B0586E6}"/>
              </a:ext>
            </a:extLst>
          </p:cNvPr>
          <p:cNvSpPr txBox="1"/>
          <p:nvPr/>
        </p:nvSpPr>
        <p:spPr>
          <a:xfrm>
            <a:off x="4470401" y="3979901"/>
            <a:ext cx="514350" cy="215444"/>
          </a:xfrm>
          <a:prstGeom prst="rect">
            <a:avLst/>
          </a:prstGeom>
          <a:solidFill>
            <a:schemeClr val="bg1"/>
          </a:solidFill>
        </p:spPr>
        <p:txBody>
          <a:bodyPr wrap="square" lIns="36000" tIns="0" rIns="36000" bIns="0" rtlCol="0">
            <a:spAutoFit/>
          </a:bodyPr>
          <a:lstStyle/>
          <a:p>
            <a:pPr algn="ctr"/>
            <a:r>
              <a:rPr lang="cs-CZ" sz="700" b="0" kern="100">
                <a:solidFill>
                  <a:srgbClr val="0070C0"/>
                </a:solidFill>
                <a:effectLst/>
                <a:latin typeface="Avenir Light" panose="020B0402020203020204" pitchFamily="34" charset="77"/>
                <a:ea typeface="Calibri" panose="020F0502020204030204" pitchFamily="34" charset="0"/>
                <a:cs typeface="Arial Narrow" panose="020B0604020202020204" pitchFamily="34" charset="0"/>
              </a:rPr>
              <a:t>Únor</a:t>
            </a:r>
          </a:p>
          <a:p>
            <a:pPr algn="ctr"/>
            <a:r>
              <a:rPr lang="cs-CZ" sz="700" b="0" kern="100">
                <a:solidFill>
                  <a:srgbClr val="0070C0"/>
                </a:solidFill>
                <a:effectLst/>
                <a:latin typeface="Avenir Light" panose="020B0402020203020204" pitchFamily="34" charset="77"/>
                <a:ea typeface="Calibri" panose="020F0502020204030204" pitchFamily="34" charset="0"/>
                <a:cs typeface="Arial Narrow" panose="020B0604020202020204" pitchFamily="34" charset="0"/>
              </a:rPr>
              <a:t>2020</a:t>
            </a:r>
          </a:p>
        </p:txBody>
      </p:sp>
      <p:sp>
        <p:nvSpPr>
          <p:cNvPr id="16" name="TextBox 15">
            <a:extLst>
              <a:ext uri="{FF2B5EF4-FFF2-40B4-BE49-F238E27FC236}">
                <a16:creationId xmlns:a16="http://schemas.microsoft.com/office/drawing/2014/main" id="{F6CDC69F-C5D2-5D87-1B85-5CB956A01B0D}"/>
              </a:ext>
            </a:extLst>
          </p:cNvPr>
          <p:cNvSpPr txBox="1"/>
          <p:nvPr/>
        </p:nvSpPr>
        <p:spPr>
          <a:xfrm>
            <a:off x="5728575" y="4499540"/>
            <a:ext cx="361950" cy="215444"/>
          </a:xfrm>
          <a:prstGeom prst="rect">
            <a:avLst/>
          </a:prstGeom>
          <a:solidFill>
            <a:schemeClr val="bg1"/>
          </a:solidFill>
        </p:spPr>
        <p:txBody>
          <a:bodyPr wrap="square" lIns="36000" tIns="0" rIns="36000" bIns="0" rtlCol="0">
            <a:spAutoFit/>
          </a:bodyPr>
          <a:lstStyle/>
          <a:p>
            <a:pPr algn="ctr"/>
            <a:r>
              <a:rPr lang="cs-CZ" sz="700" b="0" kern="100">
                <a:solidFill>
                  <a:srgbClr val="0070C0"/>
                </a:solidFill>
                <a:effectLst/>
                <a:latin typeface="Avenir Light" panose="020B0402020203020204" pitchFamily="34" charset="77"/>
                <a:ea typeface="Calibri" panose="020F0502020204030204" pitchFamily="34" charset="0"/>
                <a:cs typeface="Arial Narrow" panose="020B0604020202020204" pitchFamily="34" charset="0"/>
              </a:rPr>
              <a:t>Červen</a:t>
            </a:r>
          </a:p>
          <a:p>
            <a:pPr algn="ctr"/>
            <a:r>
              <a:rPr lang="cs-CZ" sz="700" b="0" kern="100">
                <a:solidFill>
                  <a:srgbClr val="0070C0"/>
                </a:solidFill>
                <a:effectLst/>
                <a:latin typeface="Avenir Light" panose="020B0402020203020204" pitchFamily="34" charset="77"/>
                <a:ea typeface="Calibri" panose="020F0502020204030204" pitchFamily="34" charset="0"/>
                <a:cs typeface="Arial Narrow" panose="020B0604020202020204" pitchFamily="34" charset="0"/>
              </a:rPr>
              <a:t>2009</a:t>
            </a:r>
          </a:p>
        </p:txBody>
      </p:sp>
      <p:sp>
        <p:nvSpPr>
          <p:cNvPr id="17" name="Text Placeholder 40">
            <a:extLst>
              <a:ext uri="{FF2B5EF4-FFF2-40B4-BE49-F238E27FC236}">
                <a16:creationId xmlns:a16="http://schemas.microsoft.com/office/drawing/2014/main" id="{0C0B735B-9154-979B-5B1E-EDEEED3242F0}"/>
              </a:ext>
            </a:extLst>
          </p:cNvPr>
          <p:cNvSpPr txBox="1">
            <a:spLocks/>
          </p:cNvSpPr>
          <p:nvPr/>
        </p:nvSpPr>
        <p:spPr>
          <a:xfrm rot="16200000">
            <a:off x="3157054" y="3385532"/>
            <a:ext cx="1828800" cy="187629"/>
          </a:xfrm>
          <a:prstGeom prst="rect">
            <a:avLst/>
          </a:prstGeom>
          <a:solidFill>
            <a:schemeClr val="bg1"/>
          </a:solidFill>
        </p:spPr>
        <p:txBody>
          <a:bodyPr vert="horz" lIns="0" tIns="0" rIns="0" bIns="0" rtlCol="0" anchor="ctr" anchorCtr="0">
            <a:noAutofit/>
          </a:bodyPr>
          <a:lstStyle>
            <a:lvl1pPr marL="0" indent="0" algn="l" defTabSz="1019175" rtl="0" eaLnBrk="1" fontAlgn="base" hangingPunct="1">
              <a:lnSpc>
                <a:spcPts val="1000"/>
              </a:lnSpc>
              <a:spcBef>
                <a:spcPts val="600"/>
              </a:spcBef>
              <a:spcAft>
                <a:spcPts val="0"/>
              </a:spcAft>
              <a:defRPr lang="en-US" altLang="en-US" sz="900" kern="1200" spc="0" baseline="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ts val="880"/>
              </a:lnSpc>
              <a:spcBef>
                <a:spcPts val="0"/>
              </a:spcBef>
            </a:pPr>
            <a:r>
              <a:rPr lang="en-GB" b="0">
                <a:solidFill>
                  <a:schemeClr val="tx1">
                    <a:lumMod val="65000"/>
                    <a:lumOff val="35000"/>
                  </a:schemeClr>
                </a:solidFill>
                <a:latin typeface="Avenir Light" panose="020B0402020203020204" pitchFamily="34" charset="77"/>
                <a:ea typeface="Aptos" panose="020B0004020202020204" pitchFamily="34" charset="0"/>
              </a:rPr>
              <a:t>Míra volných pracovních míst (%)</a:t>
            </a:r>
            <a:endParaRPr lang="en-CZ" b="0" kern="100">
              <a:solidFill>
                <a:schemeClr val="tx1">
                  <a:lumMod val="65000"/>
                  <a:lumOff val="35000"/>
                </a:schemeClr>
              </a:solidFill>
              <a:effectLst/>
              <a:latin typeface="Avenir Light" panose="020B0402020203020204" pitchFamily="34" charset="77"/>
              <a:ea typeface="Calibri" panose="020F0502020204030204" pitchFamily="34" charset="0"/>
            </a:endParaRPr>
          </a:p>
        </p:txBody>
      </p:sp>
    </p:spTree>
    <p:extLst>
      <p:ext uri="{BB962C8B-B14F-4D97-AF65-F5344CB8AC3E}">
        <p14:creationId xmlns:p14="http://schemas.microsoft.com/office/powerpoint/2010/main" val="6840799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a:extLst>
              <a:ext uri="{FF2B5EF4-FFF2-40B4-BE49-F238E27FC236}">
                <a16:creationId xmlns:a16="http://schemas.microsoft.com/office/drawing/2014/main" id="{2A9B328C-AC88-2A16-B8F6-EA2E3DECC831}"/>
              </a:ext>
            </a:extLst>
          </p:cNvPr>
          <p:cNvSpPr>
            <a:spLocks noGrp="1"/>
          </p:cNvSpPr>
          <p:nvPr>
            <p:ph type="body" sz="quarter" idx="44"/>
          </p:nvPr>
        </p:nvSpPr>
        <p:spPr/>
        <p:txBody>
          <a:bodyPr/>
          <a:lstStyle/>
          <a:p>
            <a:r>
              <a:rPr lang="cs-CZ" dirty="0"/>
              <a:t>KOMENTÁŘ K AKTUÁLNÍMU VÝVOJI TRHŮ: ZÁŘÍ </a:t>
            </a:r>
            <a:r>
              <a:rPr lang="en-US" dirty="0"/>
              <a:t>2024</a:t>
            </a:r>
          </a:p>
        </p:txBody>
      </p:sp>
      <p:sp>
        <p:nvSpPr>
          <p:cNvPr id="3" name="Text Placeholder 2">
            <a:extLst>
              <a:ext uri="{FF2B5EF4-FFF2-40B4-BE49-F238E27FC236}">
                <a16:creationId xmlns:a16="http://schemas.microsoft.com/office/drawing/2014/main" id="{83EE7D78-6589-E8D7-96EE-8F9D5F901A3F}"/>
              </a:ext>
            </a:extLst>
          </p:cNvPr>
          <p:cNvSpPr>
            <a:spLocks noGrp="1"/>
          </p:cNvSpPr>
          <p:nvPr>
            <p:ph type="body" sz="quarter" idx="13"/>
          </p:nvPr>
        </p:nvSpPr>
        <p:spPr/>
        <p:txBody>
          <a:bodyPr/>
          <a:lstStyle/>
          <a:p>
            <a:r>
              <a:rPr lang="en-CZ" b="1" kern="100">
                <a:effectLst/>
                <a:latin typeface="Calibri" panose="020F0502020204030204" pitchFamily="34" charset="0"/>
                <a:ea typeface="Aptos" panose="020B0004020202020204" pitchFamily="34" charset="0"/>
                <a:cs typeface="Times New Roman" panose="02020603050405020304" pitchFamily="18" charset="0"/>
              </a:rPr>
              <a:t>Nad japonskými akciemi stále vychází slunce</a:t>
            </a:r>
            <a:endParaRPr lang="en-CZ" kern="100">
              <a:effectLst/>
              <a:latin typeface="Aptos" panose="020B0004020202020204" pitchFamily="34" charset="0"/>
              <a:ea typeface="Aptos" panose="020B0004020202020204" pitchFamily="34" charset="0"/>
              <a:cs typeface="Times New Roman" panose="02020603050405020304" pitchFamily="18" charset="0"/>
            </a:endParaRPr>
          </a:p>
          <a:p>
            <a:r>
              <a:rPr lang="en-CZ" sz="900" b="0" kern="100">
                <a:effectLst/>
                <a:ea typeface="Aptos" panose="020B0004020202020204" pitchFamily="34" charset="0"/>
              </a:rPr>
              <a:t>Srpnové rozvazování </a:t>
            </a:r>
            <a:r>
              <a:rPr lang="cs-CZ" sz="900" b="0" kern="100">
                <a:effectLst/>
                <a:ea typeface="Aptos" panose="020B0004020202020204" pitchFamily="34" charset="0"/>
              </a:rPr>
              <a:t>„carry“</a:t>
            </a:r>
            <a:r>
              <a:rPr lang="en-CZ" sz="900" b="0" kern="100">
                <a:effectLst/>
                <a:ea typeface="Aptos" panose="020B0004020202020204" pitchFamily="34" charset="0"/>
              </a:rPr>
              <a:t> pozic v jenech vyvolalo největší denní výprodej japonských akcií od roku 1987. Přestože další posilování jenu a nejistota spojená s parlamentními volbami mohou vést k pokračující volatilitě na trhu, domníváme se, že </a:t>
            </a:r>
            <a:br>
              <a:rPr lang="en-CZ" sz="900" b="0" kern="100">
                <a:effectLst/>
                <a:ea typeface="Aptos" panose="020B0004020202020204" pitchFamily="34" charset="0"/>
              </a:rPr>
            </a:br>
            <a:r>
              <a:rPr lang="en-CZ" sz="900" b="0" kern="100">
                <a:effectLst/>
                <a:ea typeface="Aptos" panose="020B0004020202020204" pitchFamily="34" charset="0"/>
              </a:rPr>
              <a:t>důvody pro strategickou alokaci do japonských akcií zůstávají silné. Japonská ekonomika zažívá nový úsvit a spolu s probíhajícími reformami správy a řízení společností by měla podporovat japonské akcie, zejména ty, které jsou orientovány na domácí trh.</a:t>
            </a:r>
          </a:p>
        </p:txBody>
      </p:sp>
      <p:sp>
        <p:nvSpPr>
          <p:cNvPr id="4" name="Text Placeholder 3">
            <a:extLst>
              <a:ext uri="{FF2B5EF4-FFF2-40B4-BE49-F238E27FC236}">
                <a16:creationId xmlns:a16="http://schemas.microsoft.com/office/drawing/2014/main" id="{80A55744-42E3-244F-92C5-539F29366D66}"/>
              </a:ext>
            </a:extLst>
          </p:cNvPr>
          <p:cNvSpPr>
            <a:spLocks noGrp="1"/>
          </p:cNvSpPr>
          <p:nvPr>
            <p:ph type="body" sz="quarter" idx="20"/>
          </p:nvPr>
        </p:nvSpPr>
        <p:spPr/>
        <p:txBody>
          <a:bodyPr/>
          <a:lstStyle/>
          <a:p>
            <a:r>
              <a:rPr lang="en-US" dirty="0"/>
              <a:t>NIKOLIV MIMO HRU</a:t>
            </a:r>
          </a:p>
        </p:txBody>
      </p:sp>
      <p:sp>
        <p:nvSpPr>
          <p:cNvPr id="6" name="Text Placeholder 5">
            <a:extLst>
              <a:ext uri="{FF2B5EF4-FFF2-40B4-BE49-F238E27FC236}">
                <a16:creationId xmlns:a16="http://schemas.microsoft.com/office/drawing/2014/main" id="{24FF7606-F582-2364-4FB3-5482106FEEAA}"/>
              </a:ext>
            </a:extLst>
          </p:cNvPr>
          <p:cNvSpPr>
            <a:spLocks noGrp="1"/>
          </p:cNvSpPr>
          <p:nvPr>
            <p:ph type="body" sz="quarter" idx="33"/>
          </p:nvPr>
        </p:nvSpPr>
        <p:spPr/>
        <p:txBody>
          <a:bodyPr/>
          <a:lstStyle/>
          <a:p>
            <a:r>
              <a:rPr lang="en-US" dirty="0"/>
              <a:t>Zdroj: </a:t>
            </a:r>
            <a:r>
              <a:rPr lang="en-US" dirty="0" err="1"/>
              <a:t>Macrobond</a:t>
            </a:r>
            <a:r>
              <a:rPr lang="en-US" dirty="0"/>
              <a:t>, Goldman Sachs Asset Management.</a:t>
            </a:r>
          </a:p>
        </p:txBody>
      </p:sp>
      <p:sp>
        <p:nvSpPr>
          <p:cNvPr id="7" name="Text Placeholder 6">
            <a:extLst>
              <a:ext uri="{FF2B5EF4-FFF2-40B4-BE49-F238E27FC236}">
                <a16:creationId xmlns:a16="http://schemas.microsoft.com/office/drawing/2014/main" id="{530D90E7-D64F-E392-98F2-8C70B668479E}"/>
              </a:ext>
            </a:extLst>
          </p:cNvPr>
          <p:cNvSpPr>
            <a:spLocks noGrp="1"/>
          </p:cNvSpPr>
          <p:nvPr>
            <p:ph type="body" sz="quarter" idx="34"/>
          </p:nvPr>
        </p:nvSpPr>
        <p:spPr>
          <a:xfrm>
            <a:off x="5194297" y="2391511"/>
            <a:ext cx="2122625" cy="1642773"/>
          </a:xfrm>
        </p:spPr>
        <p:txBody>
          <a:bodyPr/>
          <a:lstStyle/>
          <a:p>
            <a:r>
              <a:rPr lang="en-CZ" kern="100">
                <a:effectLst/>
                <a:ea typeface="Aptos" panose="020B0004020202020204" pitchFamily="34" charset="0"/>
              </a:rPr>
              <a:t>Japonské akcie zažily na začátku srpna jeden z nejhorších dnů v historii, protože kombinace slabších makrodat z USA </a:t>
            </a:r>
            <a:br>
              <a:rPr lang="en-CZ" kern="100">
                <a:effectLst/>
                <a:ea typeface="Aptos" panose="020B0004020202020204" pitchFamily="34" charset="0"/>
              </a:rPr>
            </a:br>
            <a:r>
              <a:rPr lang="en-CZ" kern="100">
                <a:effectLst/>
                <a:ea typeface="Aptos" panose="020B0004020202020204" pitchFamily="34" charset="0"/>
              </a:rPr>
              <a:t>a jestřábího postoje BoJ vedla k ukončo-vání carry trades v jenech. Od té doby index Topix většinu svých ztrát umazal </a:t>
            </a:r>
            <a:br>
              <a:rPr lang="en-CZ" kern="100">
                <a:effectLst/>
                <a:ea typeface="Aptos" panose="020B0004020202020204" pitchFamily="34" charset="0"/>
              </a:rPr>
            </a:br>
            <a:r>
              <a:rPr lang="en-CZ" kern="100">
                <a:effectLst/>
                <a:ea typeface="Aptos" panose="020B0004020202020204" pitchFamily="34" charset="0"/>
              </a:rPr>
              <a:t>a nyní se pohybuje těsně pod svým historickým maximem. I když je pravdě-podobné, že jen bude dále posilovat, fundamentální důvody pro vlastnictví japonských akcií zůstávají silné.  </a:t>
            </a:r>
          </a:p>
        </p:txBody>
      </p:sp>
      <p:sp>
        <p:nvSpPr>
          <p:cNvPr id="8" name="Text Placeholder 7">
            <a:extLst>
              <a:ext uri="{FF2B5EF4-FFF2-40B4-BE49-F238E27FC236}">
                <a16:creationId xmlns:a16="http://schemas.microsoft.com/office/drawing/2014/main" id="{5DC8FCA2-BE4B-8EE2-7DD7-1A43F6E2D3BE}"/>
              </a:ext>
            </a:extLst>
          </p:cNvPr>
          <p:cNvSpPr>
            <a:spLocks noGrp="1"/>
          </p:cNvSpPr>
          <p:nvPr>
            <p:ph type="body" sz="quarter" idx="35"/>
          </p:nvPr>
        </p:nvSpPr>
        <p:spPr>
          <a:xfrm>
            <a:off x="456089" y="4348969"/>
            <a:ext cx="6858000" cy="212366"/>
          </a:xfrm>
        </p:spPr>
        <p:txBody>
          <a:bodyPr/>
          <a:lstStyle/>
          <a:p>
            <a:r>
              <a:rPr lang="en-US" dirty="0"/>
              <a:t>NOVÝ ÚSVIT PRO EKONOMIKU</a:t>
            </a:r>
          </a:p>
          <a:p>
            <a:endParaRPr lang="en-US" strike="sngStrike" dirty="0">
              <a:solidFill>
                <a:srgbClr val="FF0000"/>
              </a:solidFill>
            </a:endParaRPr>
          </a:p>
        </p:txBody>
      </p:sp>
      <p:sp>
        <p:nvSpPr>
          <p:cNvPr id="10" name="Text Placeholder 9">
            <a:extLst>
              <a:ext uri="{FF2B5EF4-FFF2-40B4-BE49-F238E27FC236}">
                <a16:creationId xmlns:a16="http://schemas.microsoft.com/office/drawing/2014/main" id="{35B9ABA8-D228-13C1-EC6B-E87436BBD957}"/>
              </a:ext>
            </a:extLst>
          </p:cNvPr>
          <p:cNvSpPr>
            <a:spLocks noGrp="1"/>
          </p:cNvSpPr>
          <p:nvPr>
            <p:ph type="body" sz="quarter" idx="37"/>
          </p:nvPr>
        </p:nvSpPr>
        <p:spPr/>
        <p:txBody>
          <a:bodyPr/>
          <a:lstStyle/>
          <a:p>
            <a:r>
              <a:rPr lang="en-US" dirty="0"/>
              <a:t>Zdroj: Goldman Sachs Global Investment Research, Goldman Sachs Asset Management.</a:t>
            </a:r>
          </a:p>
        </p:txBody>
      </p:sp>
      <p:sp>
        <p:nvSpPr>
          <p:cNvPr id="11" name="Text Placeholder 10">
            <a:extLst>
              <a:ext uri="{FF2B5EF4-FFF2-40B4-BE49-F238E27FC236}">
                <a16:creationId xmlns:a16="http://schemas.microsoft.com/office/drawing/2014/main" id="{2CD8BAD1-1BAB-28D3-0909-344A67AA4BF3}"/>
              </a:ext>
            </a:extLst>
          </p:cNvPr>
          <p:cNvSpPr>
            <a:spLocks noGrp="1"/>
          </p:cNvSpPr>
          <p:nvPr>
            <p:ph type="body" sz="quarter" idx="38"/>
          </p:nvPr>
        </p:nvSpPr>
        <p:spPr>
          <a:xfrm>
            <a:off x="5195086" y="4580715"/>
            <a:ext cx="2157663" cy="1645920"/>
          </a:xfrm>
        </p:spPr>
        <p:txBody>
          <a:bodyPr/>
          <a:lstStyle/>
          <a:p>
            <a:r>
              <a:rPr lang="en-CZ" kern="100">
                <a:effectLst/>
                <a:ea typeface="Aptos" panose="020B0004020202020204" pitchFamily="34" charset="0"/>
              </a:rPr>
              <a:t>Japonská ekonomika po 3 desetiletích nízkého růstu a deflace prochází strukturální změnou, která je vedena pozitivní spirálou rostoucích mezd a cen. Soukromá spotřeba se ve 2. čtvrtletí poprvé po 5 čtvrtletích zvýšila a očekává-me, že oživení podpoří vyšší reálné mzdy a snížení daně z příjmu. To by mělo přispět k růstu japonských akcií, zejména těch, které se více orientují na domácí trh.</a:t>
            </a:r>
          </a:p>
        </p:txBody>
      </p:sp>
      <p:sp>
        <p:nvSpPr>
          <p:cNvPr id="12" name="Text Placeholder 11">
            <a:extLst>
              <a:ext uri="{FF2B5EF4-FFF2-40B4-BE49-F238E27FC236}">
                <a16:creationId xmlns:a16="http://schemas.microsoft.com/office/drawing/2014/main" id="{C2403D9E-1D01-4480-F44D-32018AEEA4CB}"/>
              </a:ext>
            </a:extLst>
          </p:cNvPr>
          <p:cNvSpPr>
            <a:spLocks noGrp="1"/>
          </p:cNvSpPr>
          <p:nvPr>
            <p:ph type="body" sz="quarter" idx="40"/>
          </p:nvPr>
        </p:nvSpPr>
        <p:spPr/>
        <p:txBody>
          <a:bodyPr/>
          <a:lstStyle/>
          <a:p>
            <a:r>
              <a:rPr lang="en-US" dirty="0"/>
              <a:t>ZVYŠOVÁNÍ HODNOTY PODNIKŮ</a:t>
            </a:r>
          </a:p>
        </p:txBody>
      </p:sp>
      <p:sp>
        <p:nvSpPr>
          <p:cNvPr id="14" name="Text Placeholder 13">
            <a:extLst>
              <a:ext uri="{FF2B5EF4-FFF2-40B4-BE49-F238E27FC236}">
                <a16:creationId xmlns:a16="http://schemas.microsoft.com/office/drawing/2014/main" id="{59B128CE-FEE5-2128-85D3-0B5005C58ADD}"/>
              </a:ext>
            </a:extLst>
          </p:cNvPr>
          <p:cNvSpPr>
            <a:spLocks noGrp="1"/>
          </p:cNvSpPr>
          <p:nvPr>
            <p:ph type="body" sz="quarter" idx="42"/>
          </p:nvPr>
        </p:nvSpPr>
        <p:spPr>
          <a:xfrm>
            <a:off x="5195087" y="8362192"/>
            <a:ext cx="2216214" cy="294029"/>
          </a:xfrm>
        </p:spPr>
        <p:txBody>
          <a:bodyPr/>
          <a:lstStyle/>
          <a:p>
            <a:r>
              <a:rPr lang="en-US" dirty="0"/>
              <a:t>Zdroj: </a:t>
            </a:r>
            <a:r>
              <a:rPr lang="en-GB" dirty="0"/>
              <a:t>Bloomberg, Daiwa Institute of Research, Goldman Sachs Asset Management</a:t>
            </a:r>
            <a:endParaRPr lang="en-US" dirty="0"/>
          </a:p>
        </p:txBody>
      </p:sp>
      <p:sp>
        <p:nvSpPr>
          <p:cNvPr id="15" name="Text Placeholder 14">
            <a:extLst>
              <a:ext uri="{FF2B5EF4-FFF2-40B4-BE49-F238E27FC236}">
                <a16:creationId xmlns:a16="http://schemas.microsoft.com/office/drawing/2014/main" id="{D702C0B4-44F1-8370-F0EE-4B39104458B2}"/>
              </a:ext>
            </a:extLst>
          </p:cNvPr>
          <p:cNvSpPr>
            <a:spLocks noGrp="1"/>
          </p:cNvSpPr>
          <p:nvPr>
            <p:ph type="body" sz="quarter" idx="43"/>
          </p:nvPr>
        </p:nvSpPr>
        <p:spPr>
          <a:xfrm>
            <a:off x="5195086" y="6777475"/>
            <a:ext cx="2202307" cy="1645920"/>
          </a:xfrm>
        </p:spPr>
        <p:txBody>
          <a:bodyPr/>
          <a:lstStyle/>
          <a:p>
            <a:r>
              <a:rPr lang="en-CZ" kern="100">
                <a:effectLst/>
                <a:ea typeface="Aptos" panose="020B0004020202020204" pitchFamily="34" charset="0"/>
              </a:rPr>
              <a:t>Vedle zlepšující se makroekonomické situace provádí tokijská burza reformy správy a řízení společností, jejichž cílem je zvýšit hodnotu podniků. Dosavadní pokrok je pozoruhodný, ale je zde i prostor pro další zlepšení. Domníváme se, že japonské společnosti se budou stále více zaměřovat na navracení hodnoty svým akcionářům, a to prostřednictvím zpětných odkupů akcií a rušení křížových podílů. To patrně přiláká na trh více investorů.</a:t>
            </a:r>
          </a:p>
        </p:txBody>
      </p:sp>
      <p:sp>
        <p:nvSpPr>
          <p:cNvPr id="16" name="Text Placeholder 15">
            <a:extLst>
              <a:ext uri="{FF2B5EF4-FFF2-40B4-BE49-F238E27FC236}">
                <a16:creationId xmlns:a16="http://schemas.microsoft.com/office/drawing/2014/main" id="{6F0ACBFF-A705-B6D1-B50A-92374168DBEF}"/>
              </a:ext>
            </a:extLst>
          </p:cNvPr>
          <p:cNvSpPr>
            <a:spLocks noGrp="1"/>
          </p:cNvSpPr>
          <p:nvPr>
            <p:ph type="body" sz="quarter" idx="24"/>
          </p:nvPr>
        </p:nvSpPr>
        <p:spPr>
          <a:xfrm>
            <a:off x="456089" y="8745199"/>
            <a:ext cx="6858000" cy="806716"/>
          </a:xfrm>
        </p:spPr>
        <p:txBody>
          <a:bodyPr/>
          <a:lstStyle/>
          <a:p>
            <a:r>
              <a:rPr lang="cs-CZ" sz="750" kern="100">
                <a:effectLst/>
                <a:ea typeface="Aptos" panose="020B0004020202020204" pitchFamily="34" charset="0"/>
              </a:rPr>
              <a:t>„My“ označuje Goldman Sachs Asset Management. </a:t>
            </a:r>
            <a:r>
              <a:rPr lang="en-CZ" sz="750" kern="100">
                <a:effectLst/>
                <a:ea typeface="Aptos" panose="020B0004020202020204" pitchFamily="34" charset="0"/>
              </a:rPr>
              <a:t>Poznámky k prvnímu grafu: Zdroj: </a:t>
            </a:r>
            <a:r>
              <a:rPr lang="en-US" sz="750" kern="100">
                <a:effectLst/>
                <a:ea typeface="Aptos" panose="020B0004020202020204" pitchFamily="34" charset="0"/>
              </a:rPr>
              <a:t>Macrobond a Goldman Sachs Asset Management. Ke dni 28. srpna 2024. </a:t>
            </a:r>
            <a:r>
              <a:rPr lang="en-CZ" sz="750" kern="100">
                <a:effectLst/>
                <a:ea typeface="Aptos" panose="020B0004020202020204" pitchFamily="34" charset="0"/>
              </a:rPr>
              <a:t>Poznámky k druhému grafu: Zdroj: </a:t>
            </a:r>
            <a:r>
              <a:rPr lang="en-US" sz="750" kern="100">
                <a:effectLst/>
                <a:ea typeface="Aptos" panose="020B0004020202020204" pitchFamily="34" charset="0"/>
              </a:rPr>
              <a:t>Goldman Sachs Global Investment Research a Goldman Sachs Asset Management. Ke dni 28. srpna 2024. </a:t>
            </a:r>
            <a:r>
              <a:rPr lang="en-CZ" sz="750" kern="100">
                <a:effectLst/>
                <a:ea typeface="Aptos" panose="020B0004020202020204" pitchFamily="34" charset="0"/>
              </a:rPr>
              <a:t>Poznámky ke třetímu grafu: </a:t>
            </a:r>
            <a:r>
              <a:rPr lang="en-US" sz="750" kern="100">
                <a:effectLst/>
                <a:ea typeface="Aptos" panose="020B0004020202020204" pitchFamily="34" charset="0"/>
              </a:rPr>
              <a:t>Zdroj: </a:t>
            </a:r>
            <a:r>
              <a:rPr lang="en-GB" sz="750" kern="100">
                <a:effectLst/>
                <a:ea typeface="Aptos" panose="020B0004020202020204" pitchFamily="34" charset="0"/>
              </a:rPr>
              <a:t>Bloomberg, Daiwa Institute of Research, Goldman Sachs Asset Management. </a:t>
            </a:r>
            <a:r>
              <a:rPr lang="en-US" sz="750" kern="100">
                <a:effectLst/>
                <a:ea typeface="Aptos" panose="020B0004020202020204" pitchFamily="34" charset="0"/>
              </a:rPr>
              <a:t>Ke dni 28. srpna 2024. Nejnovější údaje o hodnotě P/B indexu TOPIX jsou k 31. červenci 2024 a nejnovější údaje o zpětných odkupech akcií (v bilionech jenů) jsou anualizované se stávajícími údaji za rok 2024. *Nejnovější údaje o počtu křížových podílů akcií jsou k prosinci 2022. </a:t>
            </a:r>
            <a:r>
              <a:rPr lang="cs-CZ" sz="750" kern="100">
                <a:effectLst/>
                <a:ea typeface="Aptos" panose="020B0004020202020204" pitchFamily="34" charset="0"/>
              </a:rPr>
              <a:t>Ekonomická a tržní očekávání uvedená v tomto dokumentu jsou pro informační účely k datu této prezentace. Tento materiál je poskytován pouze pro vzdělávací účely a neměl by být považován za investiční poradenství nebo nabídku či výzvu k nákupu nebo prodeji cenných papírů. Nelze zaručit, že se očekávání naplní. </a:t>
            </a:r>
            <a:r>
              <a:rPr lang="cs-CZ" sz="750" b="1" kern="100">
                <a:effectLst/>
                <a:ea typeface="Aptos" panose="020B0004020202020204" pitchFamily="34" charset="0"/>
              </a:rPr>
              <a:t>Minulá výkonnost nezaručuje budoucí výsledky, které se mohou lišit.</a:t>
            </a:r>
            <a:endParaRPr lang="en-CZ" sz="750" kern="100">
              <a:effectLst/>
              <a:ea typeface="Aptos" panose="020B0004020202020204" pitchFamily="34" charset="0"/>
            </a:endParaRPr>
          </a:p>
        </p:txBody>
      </p:sp>
      <p:sp>
        <p:nvSpPr>
          <p:cNvPr id="9" name="Rectangle 8">
            <a:extLst>
              <a:ext uri="{FF2B5EF4-FFF2-40B4-BE49-F238E27FC236}">
                <a16:creationId xmlns:a16="http://schemas.microsoft.com/office/drawing/2014/main" id="{54FC6620-76D0-8FB3-0175-73086CE6379E}"/>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pic>
        <p:nvPicPr>
          <p:cNvPr id="13" name="Content Placeholder 30">
            <a:extLst>
              <a:ext uri="{FF2B5EF4-FFF2-40B4-BE49-F238E27FC236}">
                <a16:creationId xmlns:a16="http://schemas.microsoft.com/office/drawing/2014/main" id="{64516E86-C4B3-C21A-60F4-7D59F044CF4D}"/>
              </a:ext>
            </a:extLst>
          </p:cNvPr>
          <p:cNvPicPr>
            <a:picLocks noGrp="1" noChangeAspect="1"/>
          </p:cNvPicPr>
          <p:nvPr>
            <p:ph sz="quarter" idx="32"/>
          </p:nvPr>
        </p:nvPicPr>
        <p:blipFill>
          <a:blip r:embed="rId3"/>
          <a:srcRect/>
          <a:stretch/>
        </p:blipFill>
        <p:spPr>
          <a:xfrm>
            <a:off x="433643" y="2371725"/>
            <a:ext cx="4655626" cy="1828800"/>
          </a:xfrm>
        </p:spPr>
      </p:pic>
      <p:pic>
        <p:nvPicPr>
          <p:cNvPr id="17" name="Content Placeholder 30">
            <a:extLst>
              <a:ext uri="{FF2B5EF4-FFF2-40B4-BE49-F238E27FC236}">
                <a16:creationId xmlns:a16="http://schemas.microsoft.com/office/drawing/2014/main" id="{CDEDFF7D-A2A9-4480-29C5-57C377F50E5B}"/>
              </a:ext>
            </a:extLst>
          </p:cNvPr>
          <p:cNvPicPr>
            <a:picLocks noChangeAspect="1"/>
          </p:cNvPicPr>
          <p:nvPr/>
        </p:nvPicPr>
        <p:blipFill>
          <a:blip r:embed="rId4"/>
          <a:srcRect/>
          <a:stretch/>
        </p:blipFill>
        <p:spPr>
          <a:xfrm>
            <a:off x="434615" y="4580984"/>
            <a:ext cx="4653681" cy="1828261"/>
          </a:xfrm>
          <a:prstGeom prst="rect">
            <a:avLst/>
          </a:prstGeom>
        </p:spPr>
      </p:pic>
      <p:pic>
        <p:nvPicPr>
          <p:cNvPr id="18" name="Content Placeholder 35">
            <a:extLst>
              <a:ext uri="{FF2B5EF4-FFF2-40B4-BE49-F238E27FC236}">
                <a16:creationId xmlns:a16="http://schemas.microsoft.com/office/drawing/2014/main" id="{2D83A302-12F5-D30D-D0A2-01A571BD9B5E}"/>
              </a:ext>
            </a:extLst>
          </p:cNvPr>
          <p:cNvPicPr>
            <a:picLocks noChangeAspect="1"/>
          </p:cNvPicPr>
          <p:nvPr/>
        </p:nvPicPr>
        <p:blipFill>
          <a:blip r:embed="rId5"/>
          <a:srcRect/>
          <a:stretch/>
        </p:blipFill>
        <p:spPr>
          <a:xfrm>
            <a:off x="433929" y="6789738"/>
            <a:ext cx="4655053" cy="1828800"/>
          </a:xfrm>
          <a:prstGeom prst="rect">
            <a:avLst/>
          </a:prstGeom>
        </p:spPr>
      </p:pic>
      <p:sp>
        <p:nvSpPr>
          <p:cNvPr id="5" name="Rectangle 4">
            <a:extLst>
              <a:ext uri="{FF2B5EF4-FFF2-40B4-BE49-F238E27FC236}">
                <a16:creationId xmlns:a16="http://schemas.microsoft.com/office/drawing/2014/main" id="{A9C51C48-B2A4-A9B4-6B18-02661F727939}"/>
              </a:ext>
            </a:extLst>
          </p:cNvPr>
          <p:cNvSpPr/>
          <p:nvPr/>
        </p:nvSpPr>
        <p:spPr>
          <a:xfrm>
            <a:off x="770816" y="9842956"/>
            <a:ext cx="6083693" cy="215444"/>
          </a:xfrm>
          <a:prstGeom prst="rect">
            <a:avLst/>
          </a:prstGeom>
          <a:solidFill>
            <a:schemeClr val="bg1"/>
          </a:solidFill>
        </p:spPr>
        <p:txBody>
          <a:bodyPr wrap="square">
            <a:spAutoFit/>
          </a:bodyPr>
          <a:lstStyle/>
          <a:p>
            <a:pPr algn="ctr" defTabSz="911092"/>
            <a:r>
              <a:rPr lang="en-GB" sz="800" dirty="0">
                <a:latin typeface="Arial Narrow" panose="020B0606020202030204" pitchFamily="34" charset="0"/>
              </a:rPr>
              <a:t>POUZE PRO INSTITUCIONÁLNÍ </a:t>
            </a:r>
            <a:r>
              <a:rPr lang="cs-CZ" sz="800" dirty="0">
                <a:latin typeface="Arial Narrow" panose="020B0606020202030204" pitchFamily="34" charset="0"/>
              </a:rPr>
              <a:t>KLIENTY </a:t>
            </a:r>
            <a:r>
              <a:rPr lang="en-GB" sz="800" dirty="0">
                <a:latin typeface="Arial Narrow" panose="020B0606020202030204" pitchFamily="34" charset="0"/>
              </a:rPr>
              <a:t>NEBO FINANČNÍ ZPROSTŘEDKOVATEL</a:t>
            </a:r>
            <a:r>
              <a:rPr lang="cs-CZ" sz="800" dirty="0">
                <a:latin typeface="Arial Narrow" panose="020B0606020202030204" pitchFamily="34" charset="0"/>
              </a:rPr>
              <a:t>E</a:t>
            </a:r>
            <a:r>
              <a:rPr lang="en-GB" sz="800" dirty="0">
                <a:latin typeface="Arial Narrow" panose="020B0606020202030204" pitchFamily="34" charset="0"/>
              </a:rPr>
              <a:t> – NIKOLI K POUŽITÍ A/NEBO DISTRIBUCI ŠIROKÉ VEŘEJNOSTI</a:t>
            </a:r>
            <a:endParaRPr lang="en-GB" sz="800" dirty="0">
              <a:solidFill>
                <a:srgbClr val="000000"/>
              </a:solidFill>
              <a:latin typeface="Arial Narrow" panose="020B0606020202030204" pitchFamily="34" charset="0"/>
            </a:endParaRPr>
          </a:p>
        </p:txBody>
      </p:sp>
      <p:sp>
        <p:nvSpPr>
          <p:cNvPr id="19" name="Text Placeholder 40">
            <a:extLst>
              <a:ext uri="{FF2B5EF4-FFF2-40B4-BE49-F238E27FC236}">
                <a16:creationId xmlns:a16="http://schemas.microsoft.com/office/drawing/2014/main" id="{70A14DEA-B100-E3B5-1C1B-5C5951049AD2}"/>
              </a:ext>
            </a:extLst>
          </p:cNvPr>
          <p:cNvSpPr txBox="1">
            <a:spLocks/>
          </p:cNvSpPr>
          <p:nvPr/>
        </p:nvSpPr>
        <p:spPr>
          <a:xfrm rot="16200000">
            <a:off x="-308385" y="3131540"/>
            <a:ext cx="1642774" cy="162716"/>
          </a:xfrm>
          <a:prstGeom prst="rect">
            <a:avLst/>
          </a:prstGeom>
          <a:solidFill>
            <a:schemeClr val="bg1"/>
          </a:solidFill>
        </p:spPr>
        <p:txBody>
          <a:bodyPr vert="horz" wrap="square" lIns="0" tIns="72000" rIns="0" bIns="72000" rtlCol="0" anchor="ctr" anchorCtr="0">
            <a:noAutofit/>
          </a:bodyPr>
          <a:lstStyle>
            <a:lvl1pPr marL="0" indent="0" algn="l" defTabSz="1019175" rtl="0" eaLnBrk="1" fontAlgn="base" hangingPunct="1">
              <a:lnSpc>
                <a:spcPts val="1000"/>
              </a:lnSpc>
              <a:spcBef>
                <a:spcPts val="600"/>
              </a:spcBef>
              <a:spcAft>
                <a:spcPts val="0"/>
              </a:spcAft>
              <a:defRPr lang="en-US" altLang="en-US" sz="900" kern="1200" spc="0" baseline="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ts val="880"/>
              </a:lnSpc>
              <a:spcBef>
                <a:spcPts val="0"/>
              </a:spcBef>
            </a:pPr>
            <a:r>
              <a:rPr lang="en-GB" sz="800" b="0">
                <a:solidFill>
                  <a:schemeClr val="tx1">
                    <a:lumMod val="65000"/>
                    <a:lumOff val="35000"/>
                  </a:schemeClr>
                </a:solidFill>
                <a:latin typeface="Avenir Light" panose="020B0402020203020204" pitchFamily="34" charset="77"/>
                <a:ea typeface="Aptos" panose="020B0004020202020204" pitchFamily="34" charset="0"/>
              </a:rPr>
              <a:t>Index TOPIX – denní změny (%)</a:t>
            </a:r>
            <a:endParaRPr lang="en-CZ" sz="800" b="0" kern="100">
              <a:solidFill>
                <a:schemeClr val="tx1">
                  <a:lumMod val="65000"/>
                  <a:lumOff val="35000"/>
                </a:schemeClr>
              </a:solidFill>
              <a:effectLst/>
              <a:latin typeface="Avenir Light" panose="020B0402020203020204" pitchFamily="34" charset="77"/>
              <a:ea typeface="Calibri" panose="020F0502020204030204" pitchFamily="34" charset="0"/>
            </a:endParaRPr>
          </a:p>
        </p:txBody>
      </p:sp>
      <p:sp>
        <p:nvSpPr>
          <p:cNvPr id="21" name="TextBox 20">
            <a:extLst>
              <a:ext uri="{FF2B5EF4-FFF2-40B4-BE49-F238E27FC236}">
                <a16:creationId xmlns:a16="http://schemas.microsoft.com/office/drawing/2014/main" id="{C4A0696A-0F37-94E8-2DB6-0BAEAAB19E75}"/>
              </a:ext>
            </a:extLst>
          </p:cNvPr>
          <p:cNvSpPr txBox="1"/>
          <p:nvPr/>
        </p:nvSpPr>
        <p:spPr>
          <a:xfrm>
            <a:off x="1532135" y="3927123"/>
            <a:ext cx="816927" cy="123111"/>
          </a:xfrm>
          <a:prstGeom prst="rect">
            <a:avLst/>
          </a:prstGeom>
          <a:solidFill>
            <a:schemeClr val="bg1"/>
          </a:solidFill>
        </p:spPr>
        <p:txBody>
          <a:bodyPr wrap="square" lIns="0" tIns="0" rIns="0" bIns="0" rtlCol="0">
            <a:spAutoFit/>
          </a:bodyPr>
          <a:lstStyle/>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20. ř</a:t>
            </a:r>
            <a:r>
              <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rPr>
              <a:t>íjna 1987</a:t>
            </a:r>
          </a:p>
        </p:txBody>
      </p:sp>
      <p:sp>
        <p:nvSpPr>
          <p:cNvPr id="22" name="TextBox 21">
            <a:extLst>
              <a:ext uri="{FF2B5EF4-FFF2-40B4-BE49-F238E27FC236}">
                <a16:creationId xmlns:a16="http://schemas.microsoft.com/office/drawing/2014/main" id="{C91A4685-8BA1-68E9-01DC-40CCD75DBE06}"/>
              </a:ext>
            </a:extLst>
          </p:cNvPr>
          <p:cNvSpPr txBox="1"/>
          <p:nvPr/>
        </p:nvSpPr>
        <p:spPr>
          <a:xfrm>
            <a:off x="4249058" y="3848294"/>
            <a:ext cx="816927" cy="123111"/>
          </a:xfrm>
          <a:prstGeom prst="rect">
            <a:avLst/>
          </a:prstGeom>
          <a:solidFill>
            <a:schemeClr val="bg1"/>
          </a:solidFill>
        </p:spPr>
        <p:txBody>
          <a:bodyPr wrap="square" lIns="0" tIns="0" rIns="0" bIns="0" rtlCol="0">
            <a:spAutoFit/>
          </a:bodyPr>
          <a:lstStyle/>
          <a:p>
            <a:pPr algn="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5. srpna 2024</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23" name="TextBox 22">
            <a:extLst>
              <a:ext uri="{FF2B5EF4-FFF2-40B4-BE49-F238E27FC236}">
                <a16:creationId xmlns:a16="http://schemas.microsoft.com/office/drawing/2014/main" id="{7EFD4D96-8F47-3BA8-2CE4-39DF5CF50DEE}"/>
              </a:ext>
            </a:extLst>
          </p:cNvPr>
          <p:cNvSpPr txBox="1"/>
          <p:nvPr/>
        </p:nvSpPr>
        <p:spPr>
          <a:xfrm>
            <a:off x="534021" y="4596321"/>
            <a:ext cx="569565" cy="123111"/>
          </a:xfrm>
          <a:prstGeom prst="rect">
            <a:avLst/>
          </a:prstGeom>
          <a:solidFill>
            <a:schemeClr val="bg1"/>
          </a:solidFill>
        </p:spPr>
        <p:txBody>
          <a:bodyPr wrap="square" lIns="36000" tIns="0" rIns="0" bIns="0" rtlCol="0">
            <a:spAutoFit/>
          </a:bodyPr>
          <a:lstStyle/>
          <a:p>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2010–2019</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24" name="TextBox 23">
            <a:extLst>
              <a:ext uri="{FF2B5EF4-FFF2-40B4-BE49-F238E27FC236}">
                <a16:creationId xmlns:a16="http://schemas.microsoft.com/office/drawing/2014/main" id="{A5EC2DCE-FBA3-13F8-D437-205961F4179C}"/>
              </a:ext>
            </a:extLst>
          </p:cNvPr>
          <p:cNvSpPr txBox="1"/>
          <p:nvPr/>
        </p:nvSpPr>
        <p:spPr>
          <a:xfrm>
            <a:off x="1220886" y="4597023"/>
            <a:ext cx="1017817" cy="123111"/>
          </a:xfrm>
          <a:prstGeom prst="rect">
            <a:avLst/>
          </a:prstGeom>
          <a:solidFill>
            <a:schemeClr val="bg1"/>
          </a:solidFill>
        </p:spPr>
        <p:txBody>
          <a:bodyPr wrap="square" lIns="36000" tIns="0" rIns="0" bIns="0" rtlCol="0">
            <a:spAutoFit/>
          </a:bodyPr>
          <a:lstStyle/>
          <a:p>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2025 (prognóza) </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25" name="TextBox 24">
            <a:extLst>
              <a:ext uri="{FF2B5EF4-FFF2-40B4-BE49-F238E27FC236}">
                <a16:creationId xmlns:a16="http://schemas.microsoft.com/office/drawing/2014/main" id="{37DBC898-3514-3945-4F63-DFBBA2A60B62}"/>
              </a:ext>
            </a:extLst>
          </p:cNvPr>
          <p:cNvSpPr txBox="1"/>
          <p:nvPr/>
        </p:nvSpPr>
        <p:spPr>
          <a:xfrm>
            <a:off x="963384" y="6279584"/>
            <a:ext cx="634190" cy="123111"/>
          </a:xfrm>
          <a:prstGeom prst="rect">
            <a:avLst/>
          </a:prstGeom>
          <a:solidFill>
            <a:schemeClr val="bg1"/>
          </a:solidFill>
        </p:spPr>
        <p:txBody>
          <a:bodyPr wrap="square" lIns="36000" tIns="0" rIns="0" bIns="0" rtlCol="0">
            <a:spAutoFit/>
          </a:bodyPr>
          <a:lstStyle/>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USA</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26" name="TextBox 25">
            <a:extLst>
              <a:ext uri="{FF2B5EF4-FFF2-40B4-BE49-F238E27FC236}">
                <a16:creationId xmlns:a16="http://schemas.microsoft.com/office/drawing/2014/main" id="{33D3522F-3D68-2765-08F7-123211528267}"/>
              </a:ext>
            </a:extLst>
          </p:cNvPr>
          <p:cNvSpPr txBox="1"/>
          <p:nvPr/>
        </p:nvSpPr>
        <p:spPr>
          <a:xfrm>
            <a:off x="4195315" y="6279584"/>
            <a:ext cx="634190" cy="123111"/>
          </a:xfrm>
          <a:prstGeom prst="rect">
            <a:avLst/>
          </a:prstGeom>
          <a:solidFill>
            <a:schemeClr val="bg1"/>
          </a:solidFill>
        </p:spPr>
        <p:txBody>
          <a:bodyPr wrap="square" lIns="36000" tIns="0" rIns="0" bIns="0" rtlCol="0">
            <a:spAutoFit/>
          </a:bodyPr>
          <a:lstStyle/>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Japonsko</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27" name="TextBox 26">
            <a:extLst>
              <a:ext uri="{FF2B5EF4-FFF2-40B4-BE49-F238E27FC236}">
                <a16:creationId xmlns:a16="http://schemas.microsoft.com/office/drawing/2014/main" id="{96C55B4F-A2BF-D7B4-3CA9-AAC5141A2F80}"/>
              </a:ext>
            </a:extLst>
          </p:cNvPr>
          <p:cNvSpPr txBox="1"/>
          <p:nvPr/>
        </p:nvSpPr>
        <p:spPr>
          <a:xfrm>
            <a:off x="3045932" y="6286134"/>
            <a:ext cx="772511" cy="123111"/>
          </a:xfrm>
          <a:prstGeom prst="rect">
            <a:avLst/>
          </a:prstGeom>
          <a:solidFill>
            <a:schemeClr val="bg1"/>
          </a:solidFill>
        </p:spPr>
        <p:txBody>
          <a:bodyPr wrap="square" lIns="36000" tIns="0" rIns="0" bIns="0" rtlCol="0">
            <a:spAutoFit/>
          </a:bodyPr>
          <a:lstStyle/>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Velká Británie</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28" name="TextBox 27">
            <a:extLst>
              <a:ext uri="{FF2B5EF4-FFF2-40B4-BE49-F238E27FC236}">
                <a16:creationId xmlns:a16="http://schemas.microsoft.com/office/drawing/2014/main" id="{8CC7BD61-3292-E969-24D3-D77E90E2D6EF}"/>
              </a:ext>
            </a:extLst>
          </p:cNvPr>
          <p:cNvSpPr txBox="1"/>
          <p:nvPr/>
        </p:nvSpPr>
        <p:spPr>
          <a:xfrm>
            <a:off x="1968621" y="6286134"/>
            <a:ext cx="772511" cy="123111"/>
          </a:xfrm>
          <a:prstGeom prst="rect">
            <a:avLst/>
          </a:prstGeom>
          <a:solidFill>
            <a:schemeClr val="bg1"/>
          </a:solidFill>
        </p:spPr>
        <p:txBody>
          <a:bodyPr wrap="square" lIns="36000" tIns="0" rIns="0" bIns="0" rtlCol="0">
            <a:spAutoFit/>
          </a:bodyPr>
          <a:lstStyle/>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Eurozóna</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29" name="Text Placeholder 40">
            <a:extLst>
              <a:ext uri="{FF2B5EF4-FFF2-40B4-BE49-F238E27FC236}">
                <a16:creationId xmlns:a16="http://schemas.microsoft.com/office/drawing/2014/main" id="{F4089F06-83A9-D630-BF74-5B76E9CE9D6C}"/>
              </a:ext>
            </a:extLst>
          </p:cNvPr>
          <p:cNvSpPr txBox="1">
            <a:spLocks/>
          </p:cNvSpPr>
          <p:nvPr/>
        </p:nvSpPr>
        <p:spPr>
          <a:xfrm rot="16200000">
            <a:off x="-162115" y="5353251"/>
            <a:ext cx="1455150" cy="291620"/>
          </a:xfrm>
          <a:prstGeom prst="rect">
            <a:avLst/>
          </a:prstGeom>
          <a:solidFill>
            <a:schemeClr val="bg1"/>
          </a:solidFill>
        </p:spPr>
        <p:txBody>
          <a:bodyPr vert="horz" wrap="square" lIns="0" tIns="72000" rIns="0" bIns="36000" rtlCol="0" anchor="ctr" anchorCtr="0">
            <a:noAutofit/>
          </a:bodyPr>
          <a:lstStyle>
            <a:lvl1pPr marL="0" indent="0" algn="l" defTabSz="1019175" rtl="0" eaLnBrk="1" fontAlgn="base" hangingPunct="1">
              <a:lnSpc>
                <a:spcPts val="1000"/>
              </a:lnSpc>
              <a:spcBef>
                <a:spcPts val="600"/>
              </a:spcBef>
              <a:spcAft>
                <a:spcPts val="0"/>
              </a:spcAft>
              <a:defRPr lang="en-US" altLang="en-US" sz="900" kern="1200" spc="0" baseline="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ts val="880"/>
              </a:lnSpc>
              <a:spcBef>
                <a:spcPts val="0"/>
              </a:spcBef>
            </a:pPr>
            <a:r>
              <a:rPr lang="en-GB" sz="800" b="0">
                <a:solidFill>
                  <a:schemeClr val="tx1">
                    <a:lumMod val="65000"/>
                    <a:lumOff val="35000"/>
                  </a:schemeClr>
                </a:solidFill>
                <a:latin typeface="Avenir Light" panose="020B0402020203020204" pitchFamily="34" charset="77"/>
                <a:ea typeface="Aptos" panose="020B0004020202020204" pitchFamily="34" charset="0"/>
              </a:rPr>
              <a:t>Nominální růst HDP</a:t>
            </a:r>
          </a:p>
          <a:p>
            <a:pPr algn="ctr">
              <a:lnSpc>
                <a:spcPts val="880"/>
              </a:lnSpc>
              <a:spcBef>
                <a:spcPts val="0"/>
              </a:spcBef>
            </a:pPr>
            <a:r>
              <a:rPr lang="en-GB" sz="800" b="0" kern="100">
                <a:solidFill>
                  <a:schemeClr val="tx1">
                    <a:lumMod val="65000"/>
                    <a:lumOff val="35000"/>
                  </a:schemeClr>
                </a:solidFill>
                <a:effectLst/>
                <a:latin typeface="Avenir Light" panose="020B0402020203020204" pitchFamily="34" charset="77"/>
                <a:ea typeface="Calibri" panose="020F0502020204030204" pitchFamily="34" charset="0"/>
              </a:rPr>
              <a:t>(meziroční změna v %)</a:t>
            </a:r>
            <a:endParaRPr lang="en-CZ" sz="800" b="0" kern="100">
              <a:solidFill>
                <a:schemeClr val="tx1">
                  <a:lumMod val="65000"/>
                  <a:lumOff val="35000"/>
                </a:schemeClr>
              </a:solidFill>
              <a:effectLst/>
              <a:latin typeface="Avenir Light" panose="020B0402020203020204" pitchFamily="34" charset="77"/>
              <a:ea typeface="Calibri" panose="020F0502020204030204" pitchFamily="34" charset="0"/>
            </a:endParaRPr>
          </a:p>
        </p:txBody>
      </p:sp>
      <p:sp>
        <p:nvSpPr>
          <p:cNvPr id="30" name="TextBox 29">
            <a:extLst>
              <a:ext uri="{FF2B5EF4-FFF2-40B4-BE49-F238E27FC236}">
                <a16:creationId xmlns:a16="http://schemas.microsoft.com/office/drawing/2014/main" id="{75BF7DB8-F832-69D3-48B5-7665BB8325EC}"/>
              </a:ext>
            </a:extLst>
          </p:cNvPr>
          <p:cNvSpPr txBox="1"/>
          <p:nvPr/>
        </p:nvSpPr>
        <p:spPr>
          <a:xfrm>
            <a:off x="527783" y="6814781"/>
            <a:ext cx="345155" cy="122063"/>
          </a:xfrm>
          <a:prstGeom prst="rect">
            <a:avLst/>
          </a:prstGeom>
          <a:solidFill>
            <a:schemeClr val="bg1"/>
          </a:solidFill>
        </p:spPr>
        <p:txBody>
          <a:bodyPr wrap="square" lIns="36000" tIns="0" rIns="0" bIns="0" rtlCol="0">
            <a:spAutoFit/>
          </a:bodyPr>
          <a:lstStyle/>
          <a:p>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2012</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31" name="TextBox 30">
            <a:extLst>
              <a:ext uri="{FF2B5EF4-FFF2-40B4-BE49-F238E27FC236}">
                <a16:creationId xmlns:a16="http://schemas.microsoft.com/office/drawing/2014/main" id="{F16FD692-CE9A-143A-6138-61C8840D3B85}"/>
              </a:ext>
            </a:extLst>
          </p:cNvPr>
          <p:cNvSpPr txBox="1"/>
          <p:nvPr/>
        </p:nvSpPr>
        <p:spPr>
          <a:xfrm>
            <a:off x="958708" y="6814781"/>
            <a:ext cx="345155" cy="122063"/>
          </a:xfrm>
          <a:prstGeom prst="rect">
            <a:avLst/>
          </a:prstGeom>
          <a:solidFill>
            <a:schemeClr val="bg1"/>
          </a:solidFill>
        </p:spPr>
        <p:txBody>
          <a:bodyPr wrap="square" lIns="36000" tIns="0" rIns="0" bIns="0" rtlCol="0">
            <a:spAutoFit/>
          </a:bodyPr>
          <a:lstStyle/>
          <a:p>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2019</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32" name="TextBox 31">
            <a:extLst>
              <a:ext uri="{FF2B5EF4-FFF2-40B4-BE49-F238E27FC236}">
                <a16:creationId xmlns:a16="http://schemas.microsoft.com/office/drawing/2014/main" id="{54DD75D8-BAAD-6E6D-6F73-03A3328537E9}"/>
              </a:ext>
            </a:extLst>
          </p:cNvPr>
          <p:cNvSpPr txBox="1"/>
          <p:nvPr/>
        </p:nvSpPr>
        <p:spPr>
          <a:xfrm>
            <a:off x="1394887" y="6814781"/>
            <a:ext cx="843816" cy="123111"/>
          </a:xfrm>
          <a:prstGeom prst="rect">
            <a:avLst/>
          </a:prstGeom>
          <a:solidFill>
            <a:schemeClr val="bg1"/>
          </a:solidFill>
        </p:spPr>
        <p:txBody>
          <a:bodyPr wrap="square" lIns="36000" tIns="0" rIns="0" bIns="0" rtlCol="0">
            <a:spAutoFit/>
          </a:bodyPr>
          <a:lstStyle/>
          <a:p>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Poslední údaje</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33" name="TextBox 32">
            <a:extLst>
              <a:ext uri="{FF2B5EF4-FFF2-40B4-BE49-F238E27FC236}">
                <a16:creationId xmlns:a16="http://schemas.microsoft.com/office/drawing/2014/main" id="{63CCF273-E540-8BBC-3FCB-2CBB5785279D}"/>
              </a:ext>
            </a:extLst>
          </p:cNvPr>
          <p:cNvSpPr txBox="1"/>
          <p:nvPr/>
        </p:nvSpPr>
        <p:spPr>
          <a:xfrm>
            <a:off x="815939" y="8367691"/>
            <a:ext cx="1306272" cy="123111"/>
          </a:xfrm>
          <a:prstGeom prst="rect">
            <a:avLst/>
          </a:prstGeom>
          <a:solidFill>
            <a:schemeClr val="bg1"/>
          </a:solidFill>
        </p:spPr>
        <p:txBody>
          <a:bodyPr wrap="square" lIns="36000" tIns="0" rIns="0" bIns="0" rtlCol="0">
            <a:spAutoFit/>
          </a:bodyPr>
          <a:lstStyle/>
          <a:p>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Hodnota P/B indexu TOPIX</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34" name="TextBox 33">
            <a:extLst>
              <a:ext uri="{FF2B5EF4-FFF2-40B4-BE49-F238E27FC236}">
                <a16:creationId xmlns:a16="http://schemas.microsoft.com/office/drawing/2014/main" id="{5F56FB9A-7B4C-55D0-5477-C94D3EF2A771}"/>
              </a:ext>
            </a:extLst>
          </p:cNvPr>
          <p:cNvSpPr txBox="1"/>
          <p:nvPr/>
        </p:nvSpPr>
        <p:spPr>
          <a:xfrm>
            <a:off x="2282132" y="8367691"/>
            <a:ext cx="1306272" cy="246221"/>
          </a:xfrm>
          <a:prstGeom prst="rect">
            <a:avLst/>
          </a:prstGeom>
          <a:solidFill>
            <a:schemeClr val="bg1"/>
          </a:solidFill>
        </p:spPr>
        <p:txBody>
          <a:bodyPr wrap="square" lIns="36000" tIns="0" rIns="0" bIns="0" rtlCol="0">
            <a:spAutoFit/>
          </a:bodyPr>
          <a:lstStyle/>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Zpětné odkupy akcií </a:t>
            </a:r>
          </a:p>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(v bilionech jenů)</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35" name="TextBox 34">
            <a:extLst>
              <a:ext uri="{FF2B5EF4-FFF2-40B4-BE49-F238E27FC236}">
                <a16:creationId xmlns:a16="http://schemas.microsoft.com/office/drawing/2014/main" id="{126B5A8D-6FE0-FD49-7B29-7D13CCBF7302}"/>
              </a:ext>
            </a:extLst>
          </p:cNvPr>
          <p:cNvSpPr txBox="1"/>
          <p:nvPr/>
        </p:nvSpPr>
        <p:spPr>
          <a:xfrm>
            <a:off x="3588404" y="8367691"/>
            <a:ext cx="1477581" cy="246221"/>
          </a:xfrm>
          <a:prstGeom prst="rect">
            <a:avLst/>
          </a:prstGeom>
          <a:solidFill>
            <a:schemeClr val="bg1"/>
          </a:solidFill>
        </p:spPr>
        <p:txBody>
          <a:bodyPr wrap="square" lIns="36000" tIns="0" rIns="0" bIns="0" rtlCol="0">
            <a:spAutoFit/>
          </a:bodyPr>
          <a:lstStyle/>
          <a:p>
            <a:pPr algn="ctr"/>
            <a:r>
              <a:rPr lang="cs-CZ" sz="800" b="0" kern="100">
                <a:solidFill>
                  <a:schemeClr val="tx1">
                    <a:lumMod val="65000"/>
                    <a:lumOff val="35000"/>
                  </a:schemeClr>
                </a:solidFill>
                <a:latin typeface="Avenir Light" panose="020B0402020203020204" pitchFamily="34" charset="77"/>
                <a:ea typeface="Calibri" panose="020F0502020204030204" pitchFamily="34" charset="0"/>
                <a:cs typeface="Arial Narrow" panose="020B0604020202020204" pitchFamily="34" charset="0"/>
              </a:rPr>
              <a:t>Počet případů křížových podílů* (v tisících)</a:t>
            </a:r>
            <a:endParaRPr lang="cs-CZ" sz="800" b="0" kern="100">
              <a:solidFill>
                <a:schemeClr val="tx1">
                  <a:lumMod val="65000"/>
                  <a:lumOff val="35000"/>
                </a:schemeClr>
              </a:solidFill>
              <a:effectLst/>
              <a:latin typeface="Avenir Light" panose="020B0402020203020204" pitchFamily="34" charset="77"/>
              <a:ea typeface="Calibri" panose="020F0502020204030204" pitchFamily="34" charset="0"/>
              <a:cs typeface="Arial Narrow" panose="020B0604020202020204" pitchFamily="34" charset="0"/>
            </a:endParaRPr>
          </a:p>
        </p:txBody>
      </p:sp>
      <p:sp>
        <p:nvSpPr>
          <p:cNvPr id="36" name="Text Placeholder 40">
            <a:extLst>
              <a:ext uri="{FF2B5EF4-FFF2-40B4-BE49-F238E27FC236}">
                <a16:creationId xmlns:a16="http://schemas.microsoft.com/office/drawing/2014/main" id="{E75728E5-D69A-F2EE-5B70-B72F4D2EBC77}"/>
              </a:ext>
            </a:extLst>
          </p:cNvPr>
          <p:cNvSpPr txBox="1">
            <a:spLocks/>
          </p:cNvSpPr>
          <p:nvPr/>
        </p:nvSpPr>
        <p:spPr>
          <a:xfrm rot="16200000">
            <a:off x="-41014" y="7521079"/>
            <a:ext cx="1255243" cy="291620"/>
          </a:xfrm>
          <a:prstGeom prst="rect">
            <a:avLst/>
          </a:prstGeom>
          <a:solidFill>
            <a:schemeClr val="bg1"/>
          </a:solidFill>
        </p:spPr>
        <p:txBody>
          <a:bodyPr vert="horz" wrap="square" lIns="0" tIns="72000" rIns="0" bIns="36000" rtlCol="0" anchor="ctr" anchorCtr="0">
            <a:noAutofit/>
          </a:bodyPr>
          <a:lstStyle>
            <a:lvl1pPr marL="0" indent="0" algn="l" defTabSz="1019175" rtl="0" eaLnBrk="1" fontAlgn="base" hangingPunct="1">
              <a:lnSpc>
                <a:spcPts val="1000"/>
              </a:lnSpc>
              <a:spcBef>
                <a:spcPts val="600"/>
              </a:spcBef>
              <a:spcAft>
                <a:spcPts val="0"/>
              </a:spcAft>
              <a:defRPr lang="en-US" altLang="en-US" sz="900" kern="1200" spc="0" baseline="0">
                <a:solidFill>
                  <a:schemeClr val="tx1"/>
                </a:solidFill>
                <a:latin typeface="Arial" panose="020B0604020202020204" pitchFamily="34" charset="0"/>
                <a:ea typeface="+mn-ea"/>
                <a:cs typeface="Arial" panose="020B0604020202020204" pitchFamily="34" charset="0"/>
              </a:defRPr>
            </a:lvl1pPr>
            <a:lvl2pPr marL="137160" indent="-137160" algn="l" defTabSz="1019175" rtl="0" eaLnBrk="1" fontAlgn="base" hangingPunct="1">
              <a:lnSpc>
                <a:spcPct val="100000"/>
              </a:lnSpc>
              <a:spcBef>
                <a:spcPts val="600"/>
              </a:spcBef>
              <a:spcAft>
                <a:spcPct val="0"/>
              </a:spcAft>
              <a:buClr>
                <a:schemeClr val="tx1"/>
              </a:buClr>
              <a:buSzPct val="110000"/>
              <a:buFont typeface="Arial" panose="020B0604020202020204" pitchFamily="34" charset="0"/>
              <a:buChar char="•"/>
              <a:defRPr lang="en-US" altLang="en-US" sz="900" kern="1200" spc="0" baseline="0" smtClean="0">
                <a:solidFill>
                  <a:schemeClr val="tx1"/>
                </a:solidFill>
                <a:latin typeface="Arial" panose="020B0604020202020204" pitchFamily="34" charset="0"/>
                <a:ea typeface="+mn-ea"/>
                <a:cs typeface="Arial" panose="020B0604020202020204" pitchFamily="34" charset="0"/>
              </a:defRPr>
            </a:lvl2pPr>
            <a:lvl3pPr marL="292608" indent="-164592" algn="l" defTabSz="1019175" rtl="0" eaLnBrk="1" fontAlgn="base" hangingPunct="1">
              <a:lnSpc>
                <a:spcPct val="100000"/>
              </a:lnSpc>
              <a:spcBef>
                <a:spcPts val="600"/>
              </a:spcBef>
              <a:spcAft>
                <a:spcPct val="0"/>
              </a:spcAft>
              <a:buClr>
                <a:schemeClr val="tx1"/>
              </a:buClr>
              <a:buFont typeface="Courier New" panose="02070309020205020404" pitchFamily="49" charset="0"/>
              <a:buChar char="o"/>
              <a:defRPr lang="en-US" altLang="en-US" sz="900" kern="1200" spc="0" baseline="0" smtClean="0">
                <a:solidFill>
                  <a:schemeClr val="tx1"/>
                </a:solidFill>
                <a:latin typeface="Arial" panose="020B0604020202020204" pitchFamily="34" charset="0"/>
                <a:ea typeface="+mn-ea"/>
                <a:cs typeface="Arial" panose="020B0604020202020204" pitchFamily="34" charset="0"/>
              </a:defRPr>
            </a:lvl3pPr>
            <a:lvl4pPr marL="339725" indent="-112713" algn="l" defTabSz="1019175" rtl="0" eaLnBrk="1" fontAlgn="base" hangingPunct="1">
              <a:lnSpc>
                <a:spcPct val="100000"/>
              </a:lnSpc>
              <a:spcBef>
                <a:spcPts val="600"/>
              </a:spcBef>
              <a:spcAft>
                <a:spcPct val="0"/>
              </a:spcAft>
              <a:buClr>
                <a:schemeClr val="tx1"/>
              </a:buClr>
              <a:buSzPct val="100000"/>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4pPr>
            <a:lvl5pPr marL="574675" indent="-119063" algn="l" defTabSz="1019175" rtl="0" eaLnBrk="1" fontAlgn="base" hangingPunct="1">
              <a:lnSpc>
                <a:spcPct val="100000"/>
              </a:lnSpc>
              <a:spcBef>
                <a:spcPts val="600"/>
              </a:spcBef>
              <a:spcAft>
                <a:spcPct val="0"/>
              </a:spcAft>
              <a:buFont typeface="Arial Narrow" panose="020B0606020202030204" pitchFamily="34" charset="0"/>
              <a:buChar char="-"/>
              <a:defRPr lang="en-US" altLang="en-US" sz="900" kern="1200" spc="10" baseline="0" smtClean="0">
                <a:solidFill>
                  <a:schemeClr val="tx1"/>
                </a:solidFill>
                <a:latin typeface="Arial Narrow"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ctr">
              <a:lnSpc>
                <a:spcPts val="880"/>
              </a:lnSpc>
              <a:spcBef>
                <a:spcPts val="0"/>
              </a:spcBef>
            </a:pPr>
            <a:r>
              <a:rPr lang="en-GB" sz="800" b="0">
                <a:solidFill>
                  <a:schemeClr val="tx1">
                    <a:lumMod val="65000"/>
                    <a:lumOff val="35000"/>
                  </a:schemeClr>
                </a:solidFill>
                <a:latin typeface="Avenir Light" panose="020B0402020203020204" pitchFamily="34" charset="77"/>
                <a:ea typeface="Aptos" panose="020B0004020202020204" pitchFamily="34" charset="0"/>
              </a:rPr>
              <a:t>Efekt reforem správy </a:t>
            </a:r>
            <a:br>
              <a:rPr lang="en-GB" sz="800" b="0">
                <a:solidFill>
                  <a:schemeClr val="tx1">
                    <a:lumMod val="65000"/>
                    <a:lumOff val="35000"/>
                  </a:schemeClr>
                </a:solidFill>
                <a:latin typeface="Avenir Light" panose="020B0402020203020204" pitchFamily="34" charset="77"/>
                <a:ea typeface="Aptos" panose="020B0004020202020204" pitchFamily="34" charset="0"/>
              </a:rPr>
            </a:br>
            <a:r>
              <a:rPr lang="en-GB" sz="800" b="0">
                <a:solidFill>
                  <a:schemeClr val="tx1">
                    <a:lumMod val="65000"/>
                    <a:lumOff val="35000"/>
                  </a:schemeClr>
                </a:solidFill>
                <a:latin typeface="Avenir Light" panose="020B0402020203020204" pitchFamily="34" charset="77"/>
                <a:ea typeface="Aptos" panose="020B0004020202020204" pitchFamily="34" charset="0"/>
              </a:rPr>
              <a:t>a řízení společností</a:t>
            </a:r>
            <a:endParaRPr lang="en-CZ" sz="800" b="0" kern="100">
              <a:solidFill>
                <a:schemeClr val="tx1">
                  <a:lumMod val="65000"/>
                  <a:lumOff val="35000"/>
                </a:schemeClr>
              </a:solidFill>
              <a:effectLst/>
              <a:latin typeface="Avenir Light" panose="020B0402020203020204" pitchFamily="34" charset="77"/>
              <a:ea typeface="Calibri" panose="020F0502020204030204" pitchFamily="34" charset="0"/>
            </a:endParaRPr>
          </a:p>
        </p:txBody>
      </p:sp>
    </p:spTree>
    <p:extLst>
      <p:ext uri="{BB962C8B-B14F-4D97-AF65-F5344CB8AC3E}">
        <p14:creationId xmlns:p14="http://schemas.microsoft.com/office/powerpoint/2010/main" val="2738097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4"/>
          </p:nvPr>
        </p:nvSpPr>
        <p:spPr/>
        <p:txBody>
          <a:bodyPr/>
          <a:lstStyle/>
          <a:p>
            <a:r>
              <a:rPr lang="cs-CZ" dirty="0"/>
              <a:t>KOMENTÁŘ K AKTUÁLNÍMU VÝVOJI TRHŮ: ZÁŘÍ </a:t>
            </a:r>
            <a:r>
              <a:rPr lang="en-US" dirty="0"/>
              <a:t>2024</a:t>
            </a:r>
          </a:p>
        </p:txBody>
      </p:sp>
      <p:sp>
        <p:nvSpPr>
          <p:cNvPr id="11" name="Text Placeholder 10"/>
          <p:cNvSpPr>
            <a:spLocks noGrp="1"/>
          </p:cNvSpPr>
          <p:nvPr>
            <p:ph sz="quarter" idx="15"/>
          </p:nvPr>
        </p:nvSpPr>
        <p:spPr bwMode="gray">
          <a:xfrm>
            <a:off x="457200" y="893283"/>
            <a:ext cx="6858000" cy="8229600"/>
          </a:xfrm>
        </p:spPr>
        <p:txBody>
          <a:bodyPr wrap="square"/>
          <a:lstStyle/>
          <a:p>
            <a:pPr>
              <a:lnSpc>
                <a:spcPct val="105000"/>
              </a:lnSpc>
              <a:spcBef>
                <a:spcPts val="400"/>
              </a:spcBef>
            </a:pPr>
            <a:r>
              <a:rPr lang="en-US" b="1" kern="100">
                <a:effectLst/>
                <a:latin typeface="+mj-lt"/>
                <a:ea typeface="Aptos" panose="020B0004020202020204" pitchFamily="34" charset="0"/>
                <a:cs typeface="Times New Roman" panose="02020603050405020304" pitchFamily="18" charset="0"/>
              </a:rPr>
              <a:t>Vysvětlivky</a:t>
            </a:r>
            <a:endParaRPr lang="en-CZ" kern="100">
              <a:effectLst/>
              <a:latin typeface="+mj-lt"/>
              <a:ea typeface="Aptos" panose="020B0004020202020204" pitchFamily="34" charset="0"/>
              <a:cs typeface="Times New Roman" panose="02020603050405020304" pitchFamily="18" charset="0"/>
            </a:endParaRPr>
          </a:p>
          <a:p>
            <a:pPr marL="228600" lvl="0" indent="-228600">
              <a:lnSpc>
                <a:spcPct val="105000"/>
              </a:lnSpc>
              <a:spcBef>
                <a:spcPts val="400"/>
              </a:spcBef>
              <a:buFont typeface="+mj-lt"/>
              <a:buAutoNum type="arabicPeriod"/>
              <a:tabLst>
                <a:tab pos="457200" algn="l"/>
              </a:tabLst>
            </a:pPr>
            <a:r>
              <a:rPr lang="en-CZ" kern="100">
                <a:effectLst/>
                <a:latin typeface="+mj-lt"/>
                <a:ea typeface="Aptos" panose="020B0004020202020204" pitchFamily="34" charset="0"/>
                <a:cs typeface="Times New Roman" panose="02020603050405020304" pitchFamily="18" charset="0"/>
              </a:rPr>
              <a:t>Zdroj grafu: </a:t>
            </a:r>
            <a:r>
              <a:rPr lang="en-GB" kern="100">
                <a:effectLst/>
                <a:latin typeface="+mj-lt"/>
                <a:ea typeface="Aptos" panose="020B0004020202020204" pitchFamily="34" charset="0"/>
                <a:cs typeface="Times New Roman" panose="02020603050405020304" pitchFamily="18" charset="0"/>
              </a:rPr>
              <a:t>St. Louis Federal Reserve. </a:t>
            </a:r>
            <a:r>
              <a:rPr lang="en-CZ" kern="100">
                <a:effectLst/>
                <a:latin typeface="+mj-lt"/>
                <a:ea typeface="Aptos" panose="020B0004020202020204" pitchFamily="34" charset="0"/>
                <a:cs typeface="Times New Roman" panose="02020603050405020304" pitchFamily="18" charset="0"/>
              </a:rPr>
              <a:t>K 31. červenci 2024. Graf zobrazuje míru nezaměstnanosti a míru volných pracovních míst od června 2009 do června 2024. Každá tečka odráží míru nezaměstnanosti (osa x) a míru otevřených pracovních míst (osa y) pro každý měsíc údajů.</a:t>
            </a:r>
          </a:p>
          <a:p>
            <a:pPr marL="228600" lvl="0" indent="-228600">
              <a:lnSpc>
                <a:spcPct val="105000"/>
              </a:lnSpc>
              <a:spcBef>
                <a:spcPts val="400"/>
              </a:spcBef>
              <a:buFont typeface="+mj-lt"/>
              <a:buAutoNum type="arabicPeriod"/>
              <a:tabLst>
                <a:tab pos="457200" algn="l"/>
              </a:tabLst>
            </a:pPr>
            <a:r>
              <a:rPr lang="cs-CZ" kern="100">
                <a:effectLst/>
                <a:latin typeface="+mj-lt"/>
                <a:ea typeface="Aptos" panose="020B0004020202020204" pitchFamily="34" charset="0"/>
                <a:cs typeface="Times New Roman" panose="02020603050405020304" pitchFamily="18" charset="0"/>
              </a:rPr>
              <a:t>Cílové ceny hlavních tříd aktiv poskytuje Goldman Sachs Global Investment Research. Zdroj: „Global equities, up 2.4% in August, are making new highs“ ze dne</a:t>
            </a:r>
            <a:r>
              <a:rPr lang="en-US" kern="100">
                <a:effectLst/>
                <a:latin typeface="+mj-lt"/>
                <a:ea typeface="Aptos" panose="020B0004020202020204" pitchFamily="34" charset="0"/>
                <a:cs typeface="Times New Roman" panose="02020603050405020304" pitchFamily="18" charset="0"/>
              </a:rPr>
              <a:t> 2. září 2024.</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en-US" b="1" kern="100">
                <a:effectLst/>
                <a:latin typeface="+mj-lt"/>
                <a:ea typeface="Aptos" panose="020B0004020202020204" pitchFamily="34" charset="0"/>
                <a:cs typeface="Times New Roman" panose="02020603050405020304" pitchFamily="18" charset="0"/>
              </a:rPr>
              <a:t>Strana 1 – Definice pojmů</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cs-CZ" kern="100">
                <a:effectLst/>
                <a:latin typeface="+mj-lt"/>
                <a:ea typeface="Aptos" panose="020B0004020202020204" pitchFamily="34" charset="0"/>
                <a:cs typeface="Times New Roman" panose="02020603050405020304" pitchFamily="18" charset="0"/>
              </a:rPr>
              <a:t>HDP označuje hrubý národní produkt</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cs-CZ" kern="100">
                <a:effectLst/>
                <a:latin typeface="+mj-lt"/>
                <a:ea typeface="Aptos" panose="020B0004020202020204" pitchFamily="34" charset="0"/>
                <a:cs typeface="Times New Roman" panose="02020603050405020304" pitchFamily="18" charset="0"/>
              </a:rPr>
              <a:t>p.b. označuje procentní bod</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cs-CZ" kern="100">
                <a:effectLst/>
                <a:latin typeface="+mj-lt"/>
                <a:ea typeface="Aptos" panose="020B0004020202020204" pitchFamily="34" charset="0"/>
                <a:cs typeface="Times New Roman" panose="02020603050405020304" pitchFamily="18" charset="0"/>
              </a:rPr>
              <a:t>bp označuje bazický bod</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cs-CZ" kern="100">
                <a:effectLst/>
                <a:latin typeface="+mj-lt"/>
                <a:ea typeface="Aptos" panose="020B0004020202020204" pitchFamily="34" charset="0"/>
                <a:cs typeface="Times New Roman" panose="02020603050405020304" pitchFamily="18" charset="0"/>
              </a:rPr>
              <a:t>Fed označuje Federální rezervní systém</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en-CZ" kern="100">
                <a:effectLst/>
                <a:latin typeface="+mj-lt"/>
                <a:ea typeface="Aptos" panose="020B0004020202020204" pitchFamily="34" charset="0"/>
                <a:cs typeface="Times New Roman" panose="02020603050405020304" pitchFamily="18" charset="0"/>
              </a:rPr>
              <a:t>FOMC označuje pro Federální výbor pro volný trh</a:t>
            </a:r>
          </a:p>
          <a:p>
            <a:pPr>
              <a:lnSpc>
                <a:spcPct val="105000"/>
              </a:lnSpc>
              <a:spcBef>
                <a:spcPts val="400"/>
              </a:spcBef>
            </a:pPr>
            <a:r>
              <a:rPr lang="en-US" kern="100">
                <a:effectLst/>
                <a:latin typeface="+mj-lt"/>
                <a:ea typeface="Aptos" panose="020B0004020202020204" pitchFamily="34" charset="0"/>
                <a:cs typeface="Times New Roman" panose="02020603050405020304" pitchFamily="18" charset="0"/>
              </a:rPr>
              <a:t>ECB označuje Evropskou centrální banku</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en-CZ" kern="100">
                <a:effectLst/>
                <a:latin typeface="+mj-lt"/>
                <a:ea typeface="Aptos" panose="020B0004020202020204" pitchFamily="34" charset="0"/>
                <a:cs typeface="Times New Roman" panose="02020603050405020304" pitchFamily="18" charset="0"/>
              </a:rPr>
              <a:t>AI označuje umělou inteligenci</a:t>
            </a:r>
          </a:p>
          <a:p>
            <a:pPr>
              <a:lnSpc>
                <a:spcPct val="105000"/>
              </a:lnSpc>
              <a:spcBef>
                <a:spcPts val="400"/>
              </a:spcBef>
            </a:pPr>
            <a:r>
              <a:rPr lang="cs-CZ" kern="100">
                <a:effectLst/>
                <a:latin typeface="+mj-lt"/>
                <a:ea typeface="Aptos" panose="020B0004020202020204" pitchFamily="34" charset="0"/>
                <a:cs typeface="Times New Roman" panose="02020603050405020304" pitchFamily="18" charset="0"/>
              </a:rPr>
              <a:t>BoJ označuje Bank of Japan</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en-US" kern="100">
                <a:effectLst/>
                <a:latin typeface="+mj-lt"/>
                <a:ea typeface="Aptos" panose="020B0004020202020204" pitchFamily="34" charset="0"/>
                <a:cs typeface="Times New Roman" panose="02020603050405020304" pitchFamily="18" charset="0"/>
              </a:rPr>
              <a:t>ETF s pákovým efektem označuje burzovně obchodovaný fond s pákovým efektem, který využívá finanční deriváty a dluhopisy k posílení výnosů podkladového indexu</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en-US" kern="100">
                <a:effectLst/>
                <a:latin typeface="+mj-lt"/>
                <a:ea typeface="Aptos" panose="020B0004020202020204" pitchFamily="34" charset="0"/>
                <a:cs typeface="Times New Roman" panose="02020603050405020304" pitchFamily="18" charset="0"/>
              </a:rPr>
              <a:t>Denní objem a likvidita z 5. srpna podle Goldman Sachs Global Markets</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en-US" b="1" kern="100">
                <a:effectLst/>
                <a:latin typeface="+mj-lt"/>
                <a:ea typeface="Aptos" panose="020B0004020202020204" pitchFamily="34" charset="0"/>
                <a:cs typeface="Times New Roman" panose="02020603050405020304" pitchFamily="18" charset="0"/>
              </a:rPr>
              <a:t>Strana 2 – Definice pojmů</a:t>
            </a:r>
            <a:endParaRPr lang="en-CZ" kern="100">
              <a:effectLst/>
              <a:latin typeface="+mj-lt"/>
              <a:ea typeface="Aptos" panose="020B0004020202020204" pitchFamily="34" charset="0"/>
              <a:cs typeface="Times New Roman" panose="02020603050405020304" pitchFamily="18" charset="0"/>
            </a:endParaRPr>
          </a:p>
          <a:p>
            <a:pPr>
              <a:lnSpc>
                <a:spcPct val="105000"/>
              </a:lnSpc>
              <a:spcBef>
                <a:spcPts val="400"/>
              </a:spcBef>
            </a:pPr>
            <a:r>
              <a:rPr lang="en-CZ" kern="100">
                <a:effectLst/>
                <a:latin typeface="+mj-lt"/>
                <a:ea typeface="Aptos" panose="020B0004020202020204" pitchFamily="34" charset="0"/>
                <a:cs typeface="Times New Roman" panose="02020603050405020304" pitchFamily="18" charset="0"/>
              </a:rPr>
              <a:t>Poznámky k prvnímu grafu: Graf ukazuje denní procentuální změnu indexu TOPIX od 21. ledna 1976 do 28. srpna 2024. Upozorňuje na největší poklesy, včetně 15% poklesu 20. října 1987 a 12% poklesu 5. srpna 2024.</a:t>
            </a:r>
          </a:p>
          <a:p>
            <a:pPr>
              <a:lnSpc>
                <a:spcPct val="105000"/>
              </a:lnSpc>
              <a:spcBef>
                <a:spcPts val="400"/>
              </a:spcBef>
            </a:pPr>
            <a:r>
              <a:rPr lang="en-CZ" kern="100">
                <a:effectLst/>
                <a:latin typeface="+mj-lt"/>
                <a:ea typeface="Aptos" panose="020B0004020202020204" pitchFamily="34" charset="0"/>
                <a:cs typeface="Times New Roman" panose="02020603050405020304" pitchFamily="18" charset="0"/>
              </a:rPr>
              <a:t>Poznámky k druhému grafu: Graf ukazuje meziroční procentuální změnu nominálního růstu HDP v USA, eurozóně, Spojeném království a Japonsku. Graf porovnává historické roční míry růstu v letech 2010–2019 s projekcemi společnosti Goldman Sachs Investment Research (GIR) pro rok 2025. Tento graf zdůrazňuje regionální hospodářské výhledy a potenciální trajektorie růstu, zejména v Japonsku.</a:t>
            </a:r>
          </a:p>
          <a:p>
            <a:pPr>
              <a:lnSpc>
                <a:spcPct val="105000"/>
              </a:lnSpc>
              <a:spcBef>
                <a:spcPts val="400"/>
              </a:spcBef>
            </a:pPr>
            <a:r>
              <a:rPr lang="en-US" kern="100">
                <a:effectLst/>
                <a:latin typeface="+mj-lt"/>
                <a:ea typeface="Aptos" panose="020B0004020202020204" pitchFamily="34" charset="0"/>
                <a:cs typeface="Times New Roman" panose="02020603050405020304" pitchFamily="18" charset="0"/>
              </a:rPr>
              <a:t>Poznámky ke třetímu grafu: Graf ukazuje vývoj správy a řízení společností v Japonsku na základě porovnání poměru ceny k účetní hodnotě (P/B), zpětných odkupů akcií v bilionech jenů a počtu křížových podílů akcií v letech 2012, 2019 a dle posledních dostupných údajů. Graf sděluje, jaký dopad mají reformy správy a řízení na hodnotu podniků a výnosy akcionářů, což odráží probíhající posun směrem k větší transparentnosti a efektivitě podniků.</a:t>
            </a:r>
            <a:endParaRPr lang="en-CZ" kern="100">
              <a:effectLst/>
              <a:latin typeface="+mj-lt"/>
              <a:ea typeface="Aptos" panose="020B0004020202020204" pitchFamily="34" charset="0"/>
              <a:cs typeface="Times New Roman" panose="02020603050405020304" pitchFamily="18" charset="0"/>
            </a:endParaRPr>
          </a:p>
          <a:p>
            <a:r>
              <a:rPr lang="cs-CZ" b="1" kern="100" dirty="0">
                <a:effectLst/>
                <a:latin typeface="+mj-lt"/>
                <a:ea typeface="Calibri" panose="020F0502020204030204" pitchFamily="34" charset="0"/>
                <a:cs typeface="Times New Roman" panose="02020603050405020304" pitchFamily="18" charset="0"/>
              </a:rPr>
              <a:t>Slovníček</a:t>
            </a:r>
            <a:endParaRPr lang="en-CZ" kern="100" dirty="0">
              <a:effectLst/>
              <a:latin typeface="+mj-lt"/>
              <a:ea typeface="Calibri" panose="020F0502020204030204" pitchFamily="34" charset="0"/>
              <a:cs typeface="Times New Roman" panose="02020603050405020304" pitchFamily="18" charset="0"/>
            </a:endParaRPr>
          </a:p>
          <a:p>
            <a:r>
              <a:rPr lang="cs-CZ" b="1" kern="100" dirty="0">
                <a:effectLst/>
                <a:ea typeface="Calibri" panose="020F0502020204030204" pitchFamily="34" charset="0"/>
              </a:rPr>
              <a:t>MSCI World Index </a:t>
            </a:r>
            <a:r>
              <a:rPr lang="cs-CZ" kern="100" dirty="0">
                <a:effectLst/>
                <a:ea typeface="Calibri" panose="020F0502020204030204" pitchFamily="34" charset="0"/>
              </a:rPr>
              <a:t>je globální index akciového trhu, který zachycuje velké a středně velké společnosti na 23 rozvinutých trzích (DM). S 1 465 složkami pokrývá index přibližně 85 % volného tržního kapitálu (free float-adjusted) v každé zemi.</a:t>
            </a:r>
          </a:p>
          <a:p>
            <a:r>
              <a:rPr lang="cs-CZ" b="1" kern="100" dirty="0">
                <a:effectLst/>
                <a:ea typeface="Calibri" panose="020F0502020204030204" pitchFamily="34" charset="0"/>
              </a:rPr>
              <a:t>MSCI World Small Cap Index </a:t>
            </a:r>
            <a:r>
              <a:rPr lang="cs-CZ" kern="100" dirty="0">
                <a:effectLst/>
                <a:ea typeface="Calibri" panose="020F0502020204030204" pitchFamily="34" charset="0"/>
              </a:rPr>
              <a:t>zachycuje malé společnosti s kapitálem na 23 rozvinutých trzích (DM). S 4 139 složkami pokrývá index v každé zemi přibližně 14 % volného tržního kapitálu (free float-adjusted).</a:t>
            </a:r>
          </a:p>
          <a:p>
            <a:r>
              <a:rPr lang="cs-CZ" b="1" kern="100" dirty="0">
                <a:effectLst/>
                <a:ea typeface="Calibri" panose="020F0502020204030204" pitchFamily="34" charset="0"/>
              </a:rPr>
              <a:t>Index S&amp;P 500 </a:t>
            </a:r>
            <a:r>
              <a:rPr lang="cs-CZ" kern="100" dirty="0">
                <a:effectLst/>
                <a:ea typeface="Calibri" panose="020F0502020204030204" pitchFamily="34" charset="0"/>
              </a:rPr>
              <a:t>je složený index cen 500 akcií Standard &amp; Poor's 500. Index je neřízený. Údaje o indexu neodrážejí žádné poplatky, náklady ani daně. Investoři nemohou investovat přímo do indexu.</a:t>
            </a:r>
          </a:p>
          <a:p>
            <a:r>
              <a:rPr lang="cs-CZ" kern="100" dirty="0">
                <a:ea typeface="Calibri" panose="020F0502020204030204" pitchFamily="34" charset="0"/>
              </a:rPr>
              <a:t>Index </a:t>
            </a:r>
            <a:r>
              <a:rPr lang="cs-CZ" b="1" kern="100" dirty="0">
                <a:ea typeface="Calibri" panose="020F0502020204030204" pitchFamily="34" charset="0"/>
              </a:rPr>
              <a:t>STOXX Europe 600 </a:t>
            </a:r>
            <a:r>
              <a:rPr lang="cs-CZ" kern="100" dirty="0">
                <a:ea typeface="Calibri" panose="020F0502020204030204" pitchFamily="34" charset="0"/>
              </a:rPr>
              <a:t>je odvozen od indexu STOXX Europe Total Market Index (TMI) a je podmnožinou indexu STOXX Global 1800. </a:t>
            </a:r>
            <a:br>
              <a:rPr lang="cs-CZ" kern="100" dirty="0">
                <a:ea typeface="Calibri" panose="020F0502020204030204" pitchFamily="34" charset="0"/>
              </a:rPr>
            </a:br>
            <a:r>
              <a:rPr lang="cs-CZ" kern="100" dirty="0">
                <a:ea typeface="Calibri" panose="020F0502020204030204" pitchFamily="34" charset="0"/>
              </a:rPr>
              <a:t>Index STOXX Europe 600 s pevným počtem 600 složek reprezentuje společnosti s velkou, střední a malou kapitalizací v 18 zemích evropského regionu.</a:t>
            </a:r>
          </a:p>
          <a:p>
            <a:endParaRPr lang="cs-CZ" kern="100" dirty="0">
              <a:ea typeface="Calibri" panose="020F0502020204030204" pitchFamily="34" charset="0"/>
            </a:endParaRPr>
          </a:p>
          <a:p>
            <a:endParaRPr lang="cs-CZ" kern="100" dirty="0">
              <a:ea typeface="Calibri" panose="020F0502020204030204" pitchFamily="34" charset="0"/>
            </a:endParaRPr>
          </a:p>
          <a:p>
            <a:r>
              <a:rPr lang="cs-CZ" kern="100" dirty="0">
                <a:ea typeface="Calibri" panose="020F0502020204030204" pitchFamily="34" charset="0"/>
              </a:rPr>
              <a:t>Japonský index </a:t>
            </a:r>
            <a:r>
              <a:rPr lang="cs-CZ" b="1" kern="100" dirty="0">
                <a:ea typeface="Calibri" panose="020F0502020204030204" pitchFamily="34" charset="0"/>
              </a:rPr>
              <a:t>TOPIX</a:t>
            </a:r>
            <a:r>
              <a:rPr lang="cs-CZ" kern="100" dirty="0">
                <a:ea typeface="Calibri" panose="020F0502020204030204" pitchFamily="34" charset="0"/>
              </a:rPr>
              <a:t> je kapitalizačně vážený index největších společností a korporací, které se nacházejí v první sekci tokijské burzy.</a:t>
            </a:r>
          </a:p>
          <a:p>
            <a:r>
              <a:rPr lang="cs-CZ" kern="100" dirty="0">
                <a:effectLst/>
                <a:ea typeface="Calibri" panose="020F0502020204030204" pitchFamily="34" charset="0"/>
              </a:rPr>
              <a:t>Index </a:t>
            </a:r>
            <a:r>
              <a:rPr lang="cs-CZ" b="1" kern="100" dirty="0">
                <a:effectLst/>
                <a:ea typeface="Calibri" panose="020F0502020204030204" pitchFamily="34" charset="0"/>
              </a:rPr>
              <a:t>MSCI AC Asia ex Japan </a:t>
            </a:r>
            <a:r>
              <a:rPr lang="cs-CZ" kern="100" dirty="0">
                <a:effectLst/>
                <a:ea typeface="Calibri" panose="020F0502020204030204" pitchFamily="34" charset="0"/>
              </a:rPr>
              <a:t>zachycuje velké a střední zastoupení ve 2 ze 3 zemí DM (kromě Japonska) a 8 zemí EM v Asii. </a:t>
            </a:r>
          </a:p>
          <a:p>
            <a:r>
              <a:rPr lang="cs-CZ" b="1" kern="0" dirty="0">
                <a:effectLst/>
                <a:latin typeface="+mn-lt"/>
                <a:ea typeface="Times New Roman" panose="02020603050405020304" pitchFamily="18" charset="0"/>
                <a:cs typeface="Times New Roman" panose="02020603050405020304" pitchFamily="18" charset="0"/>
              </a:rPr>
              <a:t>Rizika ke zvážení</a:t>
            </a:r>
          </a:p>
          <a:p>
            <a:r>
              <a:rPr lang="cs-CZ" kern="0" dirty="0">
                <a:effectLst/>
                <a:latin typeface="+mn-lt"/>
                <a:ea typeface="Times New Roman" panose="02020603050405020304" pitchFamily="18" charset="0"/>
                <a:cs typeface="Times New Roman" panose="02020603050405020304" pitchFamily="18" charset="0"/>
              </a:rPr>
              <a:t>Akciové cenné papíry jsou volatilnější než dluhopisy a podléhají větším rizikům. Investice na zahraničních a rozvíjejících se trzích mohou být volatilnější a méně likvidní než investice do cenných papírů v USA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a podléhají riziku kolísání měny a nepříznivého ekonomického nebo politického vývoje. Investice do komodit mohou být ovlivněny změnami celkových pohybů trhu, nestálostí komoditního indexu, změnami úrokových sazeb nebo faktory ovlivňujícími konkrétní odvětví nebo komoditu. Měnový trh poskytuje investorům značný stupeň pákového efektu. Tento efekt představuje potenciál pro významné zisky, ale také představuje vysoký stupeň rizika, včetně rizika, že ztráty mohou být podobně významné. Kolísání měny také ovlivní hodnotu investice.</a:t>
            </a:r>
          </a:p>
          <a:p>
            <a:r>
              <a:rPr lang="cs-CZ" kern="0" dirty="0">
                <a:effectLst/>
                <a:latin typeface="+mn-lt"/>
                <a:ea typeface="Times New Roman" panose="02020603050405020304" pitchFamily="18" charset="0"/>
                <a:cs typeface="Times New Roman" panose="02020603050405020304" pitchFamily="18" charset="0"/>
              </a:rPr>
              <a:t>Investice do cenných papírů s pevným výnosem podléhají rizikům spojeným s dluhovými cennými papíry obecně, včetně úvěrového rizika, rizika likvidity, úrokové sazby, předčasného splacení a rizika prodloužení. Ceny dluhopisů se mění nepřímo ke změnám úrokových sazeb. Obecný růst úrokových sazeb tedy může mít za následek pokles ceny dluhopisu. Hodnota cenných papírů s proměnlivou a pohyblivou úrokovou sazbou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je obecně méně citlivá na změny úrokových sazeb než cenné papíry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s pevnou úrokovou sazbou. Cenné papíry s proměnlivou a pohyblivou úrokovou sazbou mohou klesat na hodnotě, pokud se úrokové sazby nepohybují podle očekávání. Naopak hodnota cenných papírů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s proměnlivou a proměnlivou sazbou se obecně nezvýší, pokud tržní úrokové sazby klesnou. Úvěrové riziko je riziko, že emitent nebude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v prodlení s platbami úroků a jistiny. Kreditní riziko je vyšší při investování do dluhopisů s vysokým výnosem, známých také jako podřadné dluhopisy. Riziko předčasného splacení je riziko, že emitent cenného papíru může splatit jistinu rychleji, než se původně očekávalo. Riziko prodloužení je riziko, že emitent cenného papíru může splácet jistinu pomaleji, než se původně předpokládalo. Všechny investice s pevným výnosem mohou mít při zpětném odkupu nebo splatnosti nižší hodnotu, než je jejich původní cena. Cenné papíry s vysokým výnosem a nižším ratingem zahrnují větší volatilitu cen a představují větší úvěrová rizika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než cenné papíry s vyšším ratingem s pevným výnosem.</a:t>
            </a:r>
          </a:p>
          <a:p>
            <a:r>
              <a:rPr lang="cs-CZ" kern="100" dirty="0">
                <a:effectLst/>
                <a:latin typeface="+mn-lt"/>
                <a:ea typeface="Calibri" panose="020F0502020204030204" pitchFamily="34" charset="0"/>
                <a:cs typeface="Times New Roman" panose="02020603050405020304" pitchFamily="18" charset="0"/>
              </a:rPr>
              <a:t>Mezinárodní cenné papíry mohou být volatilnější a méně likvidní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a podléhají rizikům nepříznivého ekonomického nebo politického vývoje. Mezinárodní cenné papíry podléhají v důsledku většímu riziku ztráty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v důsledku, nikoli však výhradně, zejména kvůli: nepřiměřené regulaci, nestálému trhy s cennými papíry, nepříznivému směnnému kurzu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a sociálnímu, politickému, vojenskému, regulačnímu, ekonomickému nebo ekologickému vývoji nebo přírodní katastrofě.</a:t>
            </a:r>
          </a:p>
          <a:p>
            <a:r>
              <a:rPr lang="cs-CZ" kern="100" dirty="0">
                <a:effectLst/>
                <a:latin typeface="+mn-lt"/>
                <a:ea typeface="Calibri" panose="020F0502020204030204" pitchFamily="34" charset="0"/>
                <a:cs typeface="Times New Roman" panose="02020603050405020304" pitchFamily="18" charset="0"/>
              </a:rPr>
              <a:t>Investice na rozvíjejících se trzích mohou být méně likvidní a podléhají většímu riziku než investice na rozvinutých trzích, a to zejména jako důsledek nepřiměřené regulace, nestálého trhu s cennými papíry, nepříznivých směnných kurzů a sociálního, politického, vojenského, regulačního, ekonomického nebo environmentálního vývoje nebo přírodní katastrofy.</a:t>
            </a:r>
          </a:p>
          <a:p>
            <a:r>
              <a:rPr lang="cs-CZ" kern="0" dirty="0">
                <a:latin typeface="+mn-lt"/>
                <a:ea typeface="Calibri" panose="020F0502020204030204" pitchFamily="34" charset="0"/>
                <a:cs typeface="Times New Roman" panose="02020603050405020304" pitchFamily="18" charset="0"/>
              </a:rPr>
              <a:t>Strategie investující do komoditních trhů, může vystavit strategii větší volatilitě než investice do tradičních cenných papírů. Investice do komodit mohou být ovlivněny změnami v celkových pohybech trhu, změnami úrokových sazeb nebo faktory ovlivňujícími určité odvětví nebo komoditu. Komodity rovněž podléhají sociálním, politickým, vojenským, regulačním, ekonomickým, ekologickým nebo přírodním katastrofám.</a:t>
            </a:r>
            <a:endParaRPr lang="cs-CZ" kern="100" dirty="0">
              <a:effectLst/>
              <a:latin typeface="+mn-lt"/>
              <a:ea typeface="Calibri" panose="020F0502020204030204" pitchFamily="34" charset="0"/>
              <a:cs typeface="Times New Roman" panose="02020603050405020304" pitchFamily="18" charset="0"/>
            </a:endParaRPr>
          </a:p>
          <a:p>
            <a:r>
              <a:rPr lang="cs-CZ" kern="100" dirty="0">
                <a:effectLst/>
                <a:latin typeface="+mn-lt"/>
                <a:ea typeface="Calibri" panose="020F0502020204030204" pitchFamily="34" charset="0"/>
                <a:cs typeface="Times New Roman" panose="02020603050405020304" pitchFamily="18" charset="0"/>
              </a:rPr>
              <a:t>Riziko kolísání směnného kurzu cizí měny může způsobit pokles hodnoty cenných papírů denominovaných v takové cizí měně. Směnné kurzy mohou v krátkých časových obdobích výrazně kolísat. Tato rizika mohou být výraznější u investic do cenných papírů emitentů umístěných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v rozvíjejících se zemích nebo s nimi jinak ekonomicky spojených. Investiční techniky používané ve snaze snížit riziko pohybu měny (hedging) nemusí být případně účinné. Zajištění také zahrnuje další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rizika spojená s deriváty.</a:t>
            </a:r>
          </a:p>
          <a:p>
            <a:pPr>
              <a:lnSpc>
                <a:spcPct val="110000"/>
              </a:lnSpc>
              <a:spcBef>
                <a:spcPts val="500"/>
              </a:spcBef>
            </a:pPr>
            <a:endParaRPr lang="en-US" spc="-10" dirty="0"/>
          </a:p>
        </p:txBody>
      </p:sp>
      <p:sp>
        <p:nvSpPr>
          <p:cNvPr id="3" name="Rectangle 2">
            <a:extLst>
              <a:ext uri="{FF2B5EF4-FFF2-40B4-BE49-F238E27FC236}">
                <a16:creationId xmlns:a16="http://schemas.microsoft.com/office/drawing/2014/main" id="{4EDE173E-2E17-5C31-07CF-0B70BEB0E667}"/>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sp>
        <p:nvSpPr>
          <p:cNvPr id="4" name="Rectangle 3">
            <a:extLst>
              <a:ext uri="{FF2B5EF4-FFF2-40B4-BE49-F238E27FC236}">
                <a16:creationId xmlns:a16="http://schemas.microsoft.com/office/drawing/2014/main" id="{B397042A-7864-8D07-7537-8B41181A526B}"/>
              </a:ext>
            </a:extLst>
          </p:cNvPr>
          <p:cNvSpPr/>
          <p:nvPr/>
        </p:nvSpPr>
        <p:spPr>
          <a:xfrm>
            <a:off x="770816" y="9842956"/>
            <a:ext cx="6083693" cy="215444"/>
          </a:xfrm>
          <a:prstGeom prst="rect">
            <a:avLst/>
          </a:prstGeom>
          <a:solidFill>
            <a:schemeClr val="bg1"/>
          </a:solidFill>
        </p:spPr>
        <p:txBody>
          <a:bodyPr wrap="square">
            <a:spAutoFit/>
          </a:bodyPr>
          <a:lstStyle/>
          <a:p>
            <a:pPr algn="ctr" defTabSz="911092"/>
            <a:r>
              <a:rPr lang="en-GB" sz="800" dirty="0">
                <a:latin typeface="Arial Narrow" panose="020B0606020202030204" pitchFamily="34" charset="0"/>
              </a:rPr>
              <a:t>POUZE PRO INSTITUCIONÁLNÍ </a:t>
            </a:r>
            <a:r>
              <a:rPr lang="cs-CZ" sz="800" dirty="0">
                <a:latin typeface="Arial Narrow" panose="020B0606020202030204" pitchFamily="34" charset="0"/>
              </a:rPr>
              <a:t>KLIENTY </a:t>
            </a:r>
            <a:r>
              <a:rPr lang="en-GB" sz="800" dirty="0">
                <a:latin typeface="Arial Narrow" panose="020B0606020202030204" pitchFamily="34" charset="0"/>
              </a:rPr>
              <a:t>NEBO FINANČNÍ ZPROSTŘEDKOVATEL</a:t>
            </a:r>
            <a:r>
              <a:rPr lang="cs-CZ" sz="800" dirty="0">
                <a:latin typeface="Arial Narrow" panose="020B0606020202030204" pitchFamily="34" charset="0"/>
              </a:rPr>
              <a:t>E</a:t>
            </a:r>
            <a:r>
              <a:rPr lang="en-GB" sz="800" dirty="0">
                <a:latin typeface="Arial Narrow" panose="020B0606020202030204" pitchFamily="34" charset="0"/>
              </a:rPr>
              <a:t> – NIKOLI K POUŽITÍ A/NEBO DISTRIBUCI ŠIROKÉ VEŘEJNOSTI</a:t>
            </a:r>
            <a:endParaRPr lang="en-GB" sz="80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25462039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4"/>
          </p:nvPr>
        </p:nvSpPr>
        <p:spPr/>
        <p:txBody>
          <a:bodyPr/>
          <a:lstStyle/>
          <a:p>
            <a:r>
              <a:rPr lang="cs-CZ" dirty="0"/>
              <a:t>KOMENTÁŘ K AKTUÁLNÍMU VÝVOJI TRHŮ: ZÁŘÍ </a:t>
            </a:r>
            <a:r>
              <a:rPr lang="en-US" dirty="0"/>
              <a:t>2024</a:t>
            </a:r>
          </a:p>
        </p:txBody>
      </p:sp>
      <p:sp>
        <p:nvSpPr>
          <p:cNvPr id="11" name="Text Placeholder 10"/>
          <p:cNvSpPr>
            <a:spLocks noGrp="1"/>
          </p:cNvSpPr>
          <p:nvPr>
            <p:ph sz="quarter" idx="15"/>
          </p:nvPr>
        </p:nvSpPr>
        <p:spPr>
          <a:xfrm>
            <a:off x="457200" y="893284"/>
            <a:ext cx="6858000" cy="8631716"/>
          </a:xfrm>
        </p:spPr>
        <p:txBody>
          <a:bodyPr/>
          <a:lstStyle/>
          <a:p>
            <a:r>
              <a:rPr lang="cs-CZ" b="1" kern="0" dirty="0">
                <a:effectLst/>
                <a:latin typeface="+mn-lt"/>
                <a:ea typeface="Times New Roman" panose="02020603050405020304" pitchFamily="18" charset="0"/>
                <a:cs typeface="Times New Roman" panose="02020603050405020304" pitchFamily="18" charset="0"/>
              </a:rPr>
              <a:t>Právní upozornění</a:t>
            </a:r>
          </a:p>
          <a:p>
            <a:r>
              <a:rPr lang="en-GB" b="1" dirty="0"/>
              <a:t>EU</a:t>
            </a:r>
            <a:r>
              <a:rPr lang="en-GB" dirty="0"/>
              <a:t>: Pro </a:t>
            </a:r>
            <a:r>
              <a:rPr lang="en-GB" dirty="0" err="1"/>
              <a:t>Švédsko</a:t>
            </a:r>
            <a:r>
              <a:rPr lang="en-GB" dirty="0"/>
              <a:t> a </a:t>
            </a:r>
            <a:r>
              <a:rPr lang="en-GB" dirty="0" err="1"/>
              <a:t>Dánsko</a:t>
            </a:r>
            <a:r>
              <a:rPr lang="en-GB" dirty="0"/>
              <a:t>: </a:t>
            </a:r>
            <a:r>
              <a:rPr lang="en-GB" dirty="0" err="1"/>
              <a:t>Tento</a:t>
            </a:r>
            <a:r>
              <a:rPr lang="en-GB" dirty="0"/>
              <a:t> </a:t>
            </a:r>
            <a:r>
              <a:rPr lang="en-GB" dirty="0" err="1"/>
              <a:t>materiál</a:t>
            </a:r>
            <a:r>
              <a:rPr lang="en-GB" dirty="0"/>
              <a:t> je </a:t>
            </a:r>
            <a:r>
              <a:rPr lang="en-GB" dirty="0" err="1"/>
              <a:t>finanční</a:t>
            </a:r>
            <a:r>
              <a:rPr lang="en-GB" dirty="0"/>
              <a:t> </a:t>
            </a:r>
            <a:r>
              <a:rPr lang="en-GB" dirty="0" err="1"/>
              <a:t>propagace</a:t>
            </a:r>
            <a:r>
              <a:rPr lang="en-GB" dirty="0"/>
              <a:t> </a:t>
            </a:r>
            <a:r>
              <a:rPr lang="en-GB" dirty="0" err="1"/>
              <a:t>šířená</a:t>
            </a:r>
            <a:r>
              <a:rPr lang="en-GB" dirty="0"/>
              <a:t> </a:t>
            </a:r>
            <a:r>
              <a:rPr lang="en-GB" dirty="0" err="1"/>
              <a:t>společností</a:t>
            </a:r>
            <a:r>
              <a:rPr lang="en-GB" dirty="0"/>
              <a:t> Goldman Sachs Bank Europe SE, </a:t>
            </a:r>
            <a:r>
              <a:rPr lang="en-GB" dirty="0" err="1"/>
              <a:t>včetně</a:t>
            </a:r>
            <a:r>
              <a:rPr lang="en-GB" dirty="0"/>
              <a:t> </a:t>
            </a:r>
            <a:r>
              <a:rPr lang="en-GB" dirty="0" err="1"/>
              <a:t>prostřednictvím</a:t>
            </a:r>
            <a:r>
              <a:rPr lang="en-GB" dirty="0"/>
              <a:t> </a:t>
            </a:r>
            <a:r>
              <a:rPr lang="en-GB" dirty="0" err="1"/>
              <a:t>jejích</a:t>
            </a:r>
            <a:r>
              <a:rPr lang="en-GB" dirty="0"/>
              <a:t> </a:t>
            </a:r>
            <a:r>
              <a:rPr lang="en-GB" dirty="0" err="1"/>
              <a:t>autorizovaných</a:t>
            </a:r>
            <a:r>
              <a:rPr lang="en-GB" dirty="0"/>
              <a:t> </a:t>
            </a:r>
            <a:r>
              <a:rPr lang="en-GB" dirty="0" err="1"/>
              <a:t>poboček</a:t>
            </a:r>
            <a:r>
              <a:rPr lang="en-GB" dirty="0"/>
              <a:t> („GSBE“). GSBE je </a:t>
            </a:r>
            <a:r>
              <a:rPr lang="en-GB" dirty="0" err="1"/>
              <a:t>úvěrová</a:t>
            </a:r>
            <a:r>
              <a:rPr lang="en-GB" dirty="0"/>
              <a:t> </a:t>
            </a:r>
            <a:r>
              <a:rPr lang="en-GB" dirty="0" err="1"/>
              <a:t>instituce</a:t>
            </a:r>
            <a:r>
              <a:rPr lang="en-GB" dirty="0"/>
              <a:t> </a:t>
            </a:r>
            <a:r>
              <a:rPr lang="en-GB" dirty="0" err="1"/>
              <a:t>založená</a:t>
            </a:r>
            <a:r>
              <a:rPr lang="en-GB" dirty="0"/>
              <a:t> v </a:t>
            </a:r>
            <a:r>
              <a:rPr lang="en-GB" dirty="0" err="1"/>
              <a:t>Německu</a:t>
            </a:r>
            <a:r>
              <a:rPr lang="en-GB" dirty="0"/>
              <a:t> a v </a:t>
            </a:r>
            <a:r>
              <a:rPr lang="en-GB" dirty="0" err="1"/>
              <a:t>rámci</a:t>
            </a:r>
            <a:r>
              <a:rPr lang="en-GB" dirty="0"/>
              <a:t> </a:t>
            </a:r>
            <a:r>
              <a:rPr lang="en-GB" dirty="0" err="1"/>
              <a:t>jednotného</a:t>
            </a:r>
            <a:r>
              <a:rPr lang="en-GB" dirty="0"/>
              <a:t> </a:t>
            </a:r>
            <a:r>
              <a:rPr lang="en-GB" dirty="0" err="1"/>
              <a:t>dozorčího</a:t>
            </a:r>
            <a:r>
              <a:rPr lang="en-GB" dirty="0"/>
              <a:t> </a:t>
            </a:r>
            <a:r>
              <a:rPr lang="en-GB" dirty="0" err="1"/>
              <a:t>mechanismu</a:t>
            </a:r>
            <a:r>
              <a:rPr lang="en-GB" dirty="0"/>
              <a:t> </a:t>
            </a:r>
            <a:r>
              <a:rPr lang="en-GB" dirty="0" err="1"/>
              <a:t>založeného</a:t>
            </a:r>
            <a:r>
              <a:rPr lang="en-GB" dirty="0"/>
              <a:t> </a:t>
            </a:r>
            <a:r>
              <a:rPr lang="en-GB" dirty="0" err="1"/>
              <a:t>mezi</a:t>
            </a:r>
            <a:r>
              <a:rPr lang="en-GB" dirty="0"/>
              <a:t> </a:t>
            </a:r>
            <a:r>
              <a:rPr lang="en-GB" dirty="0" err="1"/>
              <a:t>členskými</a:t>
            </a:r>
            <a:r>
              <a:rPr lang="en-GB" dirty="0"/>
              <a:t> </a:t>
            </a:r>
            <a:r>
              <a:rPr lang="en-GB" dirty="0" err="1"/>
              <a:t>státy</a:t>
            </a:r>
            <a:r>
              <a:rPr lang="en-GB" dirty="0"/>
              <a:t> </a:t>
            </a:r>
            <a:r>
              <a:rPr lang="en-GB" dirty="0" err="1"/>
              <a:t>Evropské</a:t>
            </a:r>
            <a:r>
              <a:rPr lang="en-GB" dirty="0"/>
              <a:t> </a:t>
            </a:r>
            <a:r>
              <a:rPr lang="en-GB" dirty="0" err="1"/>
              <a:t>unie</a:t>
            </a:r>
            <a:r>
              <a:rPr lang="en-GB" dirty="0"/>
              <a:t>, </a:t>
            </a:r>
            <a:r>
              <a:rPr lang="en-GB" dirty="0" err="1"/>
              <a:t>jejíž</a:t>
            </a:r>
            <a:r>
              <a:rPr lang="en-GB" dirty="0"/>
              <a:t> </a:t>
            </a:r>
            <a:r>
              <a:rPr lang="en-GB" dirty="0" err="1"/>
              <a:t>oficiální</a:t>
            </a:r>
            <a:r>
              <a:rPr lang="en-GB" dirty="0"/>
              <a:t> </a:t>
            </a:r>
            <a:r>
              <a:rPr lang="en-GB" dirty="0" err="1"/>
              <a:t>měnou</a:t>
            </a:r>
            <a:r>
              <a:rPr lang="en-GB" dirty="0"/>
              <a:t> je </a:t>
            </a:r>
            <a:r>
              <a:rPr lang="en-GB" dirty="0" err="1"/>
              <a:t>eura</a:t>
            </a:r>
            <a:r>
              <a:rPr lang="en-GB" dirty="0"/>
              <a:t>, </a:t>
            </a:r>
            <a:r>
              <a:rPr lang="en-GB" dirty="0" err="1"/>
              <a:t>podléhá</a:t>
            </a:r>
            <a:r>
              <a:rPr lang="en-GB" dirty="0"/>
              <a:t> </a:t>
            </a:r>
            <a:r>
              <a:rPr lang="en-GB" dirty="0" err="1"/>
              <a:t>přímému</a:t>
            </a:r>
            <a:r>
              <a:rPr lang="en-GB" dirty="0"/>
              <a:t> </a:t>
            </a:r>
            <a:r>
              <a:rPr lang="en-GB" dirty="0" err="1"/>
              <a:t>obezřetnému</a:t>
            </a:r>
            <a:r>
              <a:rPr lang="en-GB" dirty="0"/>
              <a:t> </a:t>
            </a:r>
            <a:r>
              <a:rPr lang="en-GB" dirty="0" err="1"/>
              <a:t>dohledu</a:t>
            </a:r>
            <a:r>
              <a:rPr lang="en-GB" dirty="0"/>
              <a:t> </a:t>
            </a:r>
            <a:r>
              <a:rPr lang="en-GB" dirty="0" err="1"/>
              <a:t>Evropské</a:t>
            </a:r>
            <a:r>
              <a:rPr lang="en-GB" dirty="0"/>
              <a:t> </a:t>
            </a:r>
            <a:r>
              <a:rPr lang="en-GB" dirty="0" err="1"/>
              <a:t>centrální</a:t>
            </a:r>
            <a:r>
              <a:rPr lang="en-GB" dirty="0"/>
              <a:t> </a:t>
            </a:r>
            <a:r>
              <a:rPr lang="en-GB" dirty="0" err="1"/>
              <a:t>banky</a:t>
            </a:r>
            <a:r>
              <a:rPr lang="en-GB" dirty="0"/>
              <a:t> a v </a:t>
            </a:r>
            <a:r>
              <a:rPr lang="en-GB" dirty="0" err="1"/>
              <a:t>dalších</a:t>
            </a:r>
            <a:r>
              <a:rPr lang="en-GB" dirty="0"/>
              <a:t> </a:t>
            </a:r>
            <a:r>
              <a:rPr lang="en-GB" dirty="0" err="1"/>
              <a:t>ohledech</a:t>
            </a:r>
            <a:r>
              <a:rPr lang="en-GB" dirty="0"/>
              <a:t> </a:t>
            </a:r>
            <a:r>
              <a:rPr lang="en-GB" dirty="0" err="1"/>
              <a:t>dozorovanému</a:t>
            </a:r>
            <a:r>
              <a:rPr lang="en-GB" dirty="0"/>
              <a:t> </a:t>
            </a:r>
            <a:r>
              <a:rPr lang="en-GB" dirty="0" err="1"/>
              <a:t>německým</a:t>
            </a:r>
            <a:r>
              <a:rPr lang="en-GB" dirty="0"/>
              <a:t> </a:t>
            </a:r>
            <a:r>
              <a:rPr lang="en-GB" dirty="0" err="1"/>
              <a:t>federálním</a:t>
            </a:r>
            <a:r>
              <a:rPr lang="en-GB" dirty="0"/>
              <a:t> </a:t>
            </a:r>
            <a:r>
              <a:rPr lang="en-GB" dirty="0" err="1"/>
              <a:t>úřadem</a:t>
            </a:r>
            <a:r>
              <a:rPr lang="en-GB" dirty="0"/>
              <a:t> pro </a:t>
            </a:r>
            <a:r>
              <a:rPr lang="en-GB" dirty="0" err="1"/>
              <a:t>finanční</a:t>
            </a:r>
            <a:r>
              <a:rPr lang="en-GB" dirty="0"/>
              <a:t> </a:t>
            </a:r>
            <a:r>
              <a:rPr lang="en-GB" dirty="0" err="1"/>
              <a:t>dohled</a:t>
            </a:r>
            <a:r>
              <a:rPr lang="en-GB" dirty="0"/>
              <a:t> (</a:t>
            </a:r>
            <a:r>
              <a:rPr lang="en-GB" dirty="0" err="1"/>
              <a:t>Bundesanstalt</a:t>
            </a:r>
            <a:r>
              <a:rPr lang="en-GB" dirty="0"/>
              <a:t> für </a:t>
            </a:r>
            <a:r>
              <a:rPr lang="en-GB" dirty="0" err="1"/>
              <a:t>Finanzdienstleistungsaufischt</a:t>
            </a:r>
            <a:r>
              <a:rPr lang="en-GB" dirty="0"/>
              <a:t>, BaFin) a Deutsche Bundesbank. Pro </a:t>
            </a:r>
            <a:r>
              <a:rPr lang="en-GB" dirty="0" err="1"/>
              <a:t>ostatní</a:t>
            </a:r>
            <a:r>
              <a:rPr lang="en-GB" dirty="0"/>
              <a:t> </a:t>
            </a:r>
            <a:r>
              <a:rPr lang="en-GB" dirty="0" err="1"/>
              <a:t>země</a:t>
            </a:r>
            <a:r>
              <a:rPr lang="en-GB" dirty="0"/>
              <a:t> EU: Tato </a:t>
            </a:r>
            <a:r>
              <a:rPr lang="en-GB" dirty="0" err="1"/>
              <a:t>marketingová</a:t>
            </a:r>
            <a:r>
              <a:rPr lang="en-GB" dirty="0"/>
              <a:t> </a:t>
            </a:r>
            <a:r>
              <a:rPr lang="en-GB" dirty="0" err="1"/>
              <a:t>komunikace</a:t>
            </a:r>
            <a:r>
              <a:rPr lang="en-GB" dirty="0"/>
              <a:t> je </a:t>
            </a:r>
            <a:r>
              <a:rPr lang="en-GB" dirty="0" err="1"/>
              <a:t>šířena</a:t>
            </a:r>
            <a:r>
              <a:rPr lang="en-GB" dirty="0"/>
              <a:t> </a:t>
            </a:r>
            <a:r>
              <a:rPr lang="en-GB" dirty="0" err="1"/>
              <a:t>společností</a:t>
            </a:r>
            <a:r>
              <a:rPr lang="en-GB" dirty="0"/>
              <a:t> Goldman Sachs Asset Management B.V., a to i </a:t>
            </a:r>
            <a:r>
              <a:rPr lang="en-GB" dirty="0" err="1"/>
              <a:t>prostřednictvím</a:t>
            </a:r>
            <a:r>
              <a:rPr lang="en-GB" dirty="0"/>
              <a:t> </a:t>
            </a:r>
            <a:r>
              <a:rPr lang="en-GB" dirty="0" err="1"/>
              <a:t>jejích</a:t>
            </a:r>
            <a:r>
              <a:rPr lang="en-GB" dirty="0"/>
              <a:t> </a:t>
            </a:r>
            <a:r>
              <a:rPr lang="en-GB" dirty="0" err="1"/>
              <a:t>poboček</a:t>
            </a:r>
            <a:r>
              <a:rPr lang="en-GB" dirty="0"/>
              <a:t> („GSAM BV“). GSAM BV je </a:t>
            </a:r>
            <a:r>
              <a:rPr lang="en-GB" dirty="0" err="1"/>
              <a:t>autorizován</a:t>
            </a:r>
            <a:r>
              <a:rPr lang="en-GB" dirty="0"/>
              <a:t> a </a:t>
            </a:r>
            <a:r>
              <a:rPr lang="en-GB" dirty="0" err="1"/>
              <a:t>regulován</a:t>
            </a:r>
            <a:r>
              <a:rPr lang="en-GB" dirty="0"/>
              <a:t> </a:t>
            </a:r>
            <a:r>
              <a:rPr lang="en-GB" dirty="0" err="1"/>
              <a:t>nizozemským</a:t>
            </a:r>
            <a:r>
              <a:rPr lang="en-GB" dirty="0"/>
              <a:t> </a:t>
            </a:r>
            <a:r>
              <a:rPr lang="en-GB" dirty="0" err="1"/>
              <a:t>úřadem</a:t>
            </a:r>
            <a:r>
              <a:rPr lang="en-GB" dirty="0"/>
              <a:t> pro </a:t>
            </a:r>
            <a:r>
              <a:rPr lang="en-GB" dirty="0" err="1"/>
              <a:t>finanční</a:t>
            </a:r>
            <a:r>
              <a:rPr lang="en-GB" dirty="0"/>
              <a:t> </a:t>
            </a:r>
            <a:r>
              <a:rPr lang="en-GB" dirty="0" err="1"/>
              <a:t>trhy</a:t>
            </a:r>
            <a:r>
              <a:rPr lang="en-GB" dirty="0"/>
              <a:t> (</a:t>
            </a:r>
            <a:r>
              <a:rPr lang="en-GB" dirty="0" err="1"/>
              <a:t>Autoriteit</a:t>
            </a:r>
            <a:r>
              <a:rPr lang="en-GB" dirty="0"/>
              <a:t> </a:t>
            </a:r>
            <a:r>
              <a:rPr lang="en-GB" dirty="0" err="1"/>
              <a:t>Financiële</a:t>
            </a:r>
            <a:r>
              <a:rPr lang="en-GB" dirty="0"/>
              <a:t> </a:t>
            </a:r>
            <a:r>
              <a:rPr lang="en-GB" dirty="0" err="1"/>
              <a:t>Markten</a:t>
            </a:r>
            <a:r>
              <a:rPr lang="en-GB" dirty="0"/>
              <a:t>, </a:t>
            </a:r>
            <a:r>
              <a:rPr lang="en-GB" dirty="0" err="1"/>
              <a:t>Vijzelgracht</a:t>
            </a:r>
            <a:r>
              <a:rPr lang="en-GB" dirty="0"/>
              <a:t> 50, 1017 HS Amsterdam, </a:t>
            </a:r>
            <a:r>
              <a:rPr lang="en-GB" dirty="0" err="1"/>
              <a:t>Nizozemsko</a:t>
            </a:r>
            <a:r>
              <a:rPr lang="en-GB" dirty="0"/>
              <a:t>) </a:t>
            </a:r>
            <a:r>
              <a:rPr lang="en-GB" dirty="0" err="1"/>
              <a:t>jako</a:t>
            </a:r>
            <a:r>
              <a:rPr lang="en-GB" dirty="0"/>
              <a:t> </a:t>
            </a:r>
            <a:r>
              <a:rPr lang="en-GB" dirty="0" err="1"/>
              <a:t>manažer</a:t>
            </a:r>
            <a:r>
              <a:rPr lang="en-GB" dirty="0"/>
              <a:t> </a:t>
            </a:r>
            <a:r>
              <a:rPr lang="en-GB" dirty="0" err="1"/>
              <a:t>alternativního</a:t>
            </a:r>
            <a:r>
              <a:rPr lang="en-GB" dirty="0"/>
              <a:t> </a:t>
            </a:r>
            <a:r>
              <a:rPr lang="en-GB" dirty="0" err="1"/>
              <a:t>investičního</a:t>
            </a:r>
            <a:r>
              <a:rPr lang="en-GB" dirty="0"/>
              <a:t> fondu (AIFM) </a:t>
            </a:r>
            <a:br>
              <a:rPr lang="en-GB" dirty="0"/>
            </a:br>
            <a:r>
              <a:rPr lang="en-GB" dirty="0"/>
              <a:t>a </a:t>
            </a:r>
            <a:r>
              <a:rPr lang="en-GB" dirty="0" err="1"/>
              <a:t>také</a:t>
            </a:r>
            <a:r>
              <a:rPr lang="en-GB" dirty="0"/>
              <a:t> </a:t>
            </a:r>
            <a:r>
              <a:rPr lang="en-GB" dirty="0" err="1"/>
              <a:t>jako</a:t>
            </a:r>
            <a:r>
              <a:rPr lang="en-GB" dirty="0"/>
              <a:t> </a:t>
            </a:r>
            <a:r>
              <a:rPr lang="en-GB" dirty="0" err="1"/>
              <a:t>manažer</a:t>
            </a:r>
            <a:r>
              <a:rPr lang="en-GB" dirty="0"/>
              <a:t> </a:t>
            </a:r>
            <a:r>
              <a:rPr lang="en-GB" dirty="0" err="1"/>
              <a:t>podniku</a:t>
            </a:r>
            <a:r>
              <a:rPr lang="en-GB" dirty="0"/>
              <a:t> pro </a:t>
            </a:r>
            <a:r>
              <a:rPr lang="en-GB" dirty="0" err="1"/>
              <a:t>kolektivní</a:t>
            </a:r>
            <a:r>
              <a:rPr lang="en-GB" dirty="0"/>
              <a:t> </a:t>
            </a:r>
            <a:r>
              <a:rPr lang="en-GB" dirty="0" err="1"/>
              <a:t>investice</a:t>
            </a:r>
            <a:r>
              <a:rPr lang="en-GB" dirty="0"/>
              <a:t> do </a:t>
            </a:r>
            <a:r>
              <a:rPr lang="en-GB" dirty="0" err="1"/>
              <a:t>převoditelných</a:t>
            </a:r>
            <a:r>
              <a:rPr lang="en-GB" dirty="0"/>
              <a:t> </a:t>
            </a:r>
            <a:r>
              <a:rPr lang="en-GB" dirty="0" err="1"/>
              <a:t>cenných</a:t>
            </a:r>
            <a:r>
              <a:rPr lang="en-GB" dirty="0"/>
              <a:t> </a:t>
            </a:r>
            <a:r>
              <a:rPr lang="en-GB" dirty="0" err="1"/>
              <a:t>papírů</a:t>
            </a:r>
            <a:r>
              <a:rPr lang="en-GB" dirty="0"/>
              <a:t> (UCITS). V </a:t>
            </a:r>
            <a:r>
              <a:rPr lang="en-GB" dirty="0" err="1"/>
              <a:t>rámci</a:t>
            </a:r>
            <a:r>
              <a:rPr lang="en-GB" dirty="0"/>
              <a:t> </a:t>
            </a:r>
            <a:r>
              <a:rPr lang="en-GB" dirty="0" err="1"/>
              <a:t>své</a:t>
            </a:r>
            <a:r>
              <a:rPr lang="en-GB" dirty="0"/>
              <a:t> licence </a:t>
            </a:r>
            <a:r>
              <a:rPr lang="en-GB" dirty="0" err="1"/>
              <a:t>jakožto</a:t>
            </a:r>
            <a:r>
              <a:rPr lang="en-GB" dirty="0"/>
              <a:t> AIFM je </a:t>
            </a:r>
            <a:r>
              <a:rPr lang="en-GB" dirty="0" err="1"/>
              <a:t>manažer</a:t>
            </a:r>
            <a:r>
              <a:rPr lang="en-GB" dirty="0"/>
              <a:t> </a:t>
            </a:r>
            <a:r>
              <a:rPr lang="en-GB" dirty="0" err="1"/>
              <a:t>oprávněn</a:t>
            </a:r>
            <a:r>
              <a:rPr lang="en-GB" dirty="0"/>
              <a:t> </a:t>
            </a:r>
            <a:r>
              <a:rPr lang="en-GB" dirty="0" err="1"/>
              <a:t>poskytovat</a:t>
            </a:r>
            <a:r>
              <a:rPr lang="en-GB" dirty="0"/>
              <a:t> </a:t>
            </a:r>
            <a:r>
              <a:rPr lang="en-GB" dirty="0" err="1"/>
              <a:t>investiční</a:t>
            </a:r>
            <a:r>
              <a:rPr lang="en-GB" dirty="0"/>
              <a:t> </a:t>
            </a:r>
            <a:r>
              <a:rPr lang="en-GB" dirty="0" err="1"/>
              <a:t>služby</a:t>
            </a:r>
            <a:r>
              <a:rPr lang="en-GB" dirty="0"/>
              <a:t> (i) </a:t>
            </a:r>
            <a:r>
              <a:rPr lang="en-GB" dirty="0" err="1"/>
              <a:t>přijímání</a:t>
            </a:r>
            <a:r>
              <a:rPr lang="en-GB" dirty="0"/>
              <a:t> a </a:t>
            </a:r>
            <a:r>
              <a:rPr lang="en-GB" dirty="0" err="1"/>
              <a:t>předávání</a:t>
            </a:r>
            <a:r>
              <a:rPr lang="en-GB" dirty="0"/>
              <a:t> </a:t>
            </a:r>
            <a:r>
              <a:rPr lang="en-GB" dirty="0" err="1"/>
              <a:t>objednávek</a:t>
            </a:r>
            <a:r>
              <a:rPr lang="en-GB" dirty="0"/>
              <a:t> </a:t>
            </a:r>
            <a:r>
              <a:rPr lang="en-GB" dirty="0" err="1"/>
              <a:t>ve</a:t>
            </a:r>
            <a:r>
              <a:rPr lang="en-GB" dirty="0"/>
              <a:t> </a:t>
            </a:r>
            <a:r>
              <a:rPr lang="en-GB" dirty="0" err="1"/>
              <a:t>finančních</a:t>
            </a:r>
            <a:r>
              <a:rPr lang="en-GB" dirty="0"/>
              <a:t> </a:t>
            </a:r>
            <a:r>
              <a:rPr lang="en-GB" dirty="0" err="1"/>
              <a:t>nástrojích</a:t>
            </a:r>
            <a:r>
              <a:rPr lang="en-GB" dirty="0"/>
              <a:t>; (ii) </a:t>
            </a:r>
            <a:r>
              <a:rPr lang="en-GB" dirty="0" err="1"/>
              <a:t>správa</a:t>
            </a:r>
            <a:r>
              <a:rPr lang="en-GB" dirty="0"/>
              <a:t> </a:t>
            </a:r>
            <a:r>
              <a:rPr lang="en-GB" dirty="0" err="1"/>
              <a:t>portfolia</a:t>
            </a:r>
            <a:r>
              <a:rPr lang="en-GB" dirty="0"/>
              <a:t>; a (iii) </a:t>
            </a:r>
            <a:r>
              <a:rPr lang="en-GB" dirty="0" err="1"/>
              <a:t>investiční</a:t>
            </a:r>
            <a:r>
              <a:rPr lang="en-GB" dirty="0"/>
              <a:t> </a:t>
            </a:r>
            <a:r>
              <a:rPr lang="en-GB" dirty="0" err="1"/>
              <a:t>poradenství</a:t>
            </a:r>
            <a:r>
              <a:rPr lang="en-GB" dirty="0"/>
              <a:t>. Na </a:t>
            </a:r>
            <a:r>
              <a:rPr lang="en-GB" dirty="0" err="1"/>
              <a:t>základě</a:t>
            </a:r>
            <a:r>
              <a:rPr lang="en-GB" dirty="0"/>
              <a:t> licence </a:t>
            </a:r>
            <a:r>
              <a:rPr lang="en-GB" dirty="0" err="1"/>
              <a:t>manažera</a:t>
            </a:r>
            <a:r>
              <a:rPr lang="en-GB" dirty="0"/>
              <a:t> UCITS je </a:t>
            </a:r>
            <a:r>
              <a:rPr lang="en-GB" dirty="0" err="1"/>
              <a:t>manažer</a:t>
            </a:r>
            <a:r>
              <a:rPr lang="en-GB" dirty="0"/>
              <a:t> </a:t>
            </a:r>
            <a:r>
              <a:rPr lang="en-GB" dirty="0" err="1"/>
              <a:t>oprávněn</a:t>
            </a:r>
            <a:r>
              <a:rPr lang="en-GB" dirty="0"/>
              <a:t> </a:t>
            </a:r>
            <a:r>
              <a:rPr lang="en-GB" dirty="0" err="1"/>
              <a:t>poskytovat</a:t>
            </a:r>
            <a:r>
              <a:rPr lang="en-GB" dirty="0"/>
              <a:t> </a:t>
            </a:r>
            <a:r>
              <a:rPr lang="en-GB" dirty="0" err="1"/>
              <a:t>investiční</a:t>
            </a:r>
            <a:r>
              <a:rPr lang="en-GB" dirty="0"/>
              <a:t> </a:t>
            </a:r>
            <a:r>
              <a:rPr lang="en-GB" dirty="0" err="1"/>
              <a:t>služby</a:t>
            </a:r>
            <a:r>
              <a:rPr lang="en-GB" dirty="0"/>
              <a:t> (i) </a:t>
            </a:r>
            <a:r>
              <a:rPr lang="en-GB" dirty="0" err="1"/>
              <a:t>správy</a:t>
            </a:r>
            <a:r>
              <a:rPr lang="en-GB" dirty="0"/>
              <a:t> </a:t>
            </a:r>
            <a:r>
              <a:rPr lang="en-GB" dirty="0" err="1"/>
              <a:t>portfolia</a:t>
            </a:r>
            <a:r>
              <a:rPr lang="en-GB" dirty="0"/>
              <a:t> a (ii) </a:t>
            </a:r>
            <a:r>
              <a:rPr lang="en-GB" dirty="0" err="1"/>
              <a:t>investičního</a:t>
            </a:r>
            <a:r>
              <a:rPr lang="en-GB" dirty="0"/>
              <a:t> </a:t>
            </a:r>
            <a:r>
              <a:rPr lang="en-GB" dirty="0" err="1"/>
              <a:t>poradenství</a:t>
            </a:r>
            <a:r>
              <a:rPr lang="en-GB" dirty="0"/>
              <a:t>. </a:t>
            </a:r>
            <a:r>
              <a:rPr lang="en-GB" dirty="0" err="1"/>
              <a:t>Informace</a:t>
            </a:r>
            <a:r>
              <a:rPr lang="en-GB" dirty="0"/>
              <a:t> o </a:t>
            </a:r>
            <a:r>
              <a:rPr lang="en-GB" dirty="0" err="1"/>
              <a:t>právech</a:t>
            </a:r>
            <a:r>
              <a:rPr lang="en-GB" dirty="0"/>
              <a:t> </a:t>
            </a:r>
            <a:r>
              <a:rPr lang="en-GB" dirty="0" err="1"/>
              <a:t>investorů</a:t>
            </a:r>
            <a:r>
              <a:rPr lang="en-GB" dirty="0"/>
              <a:t> a </a:t>
            </a:r>
            <a:r>
              <a:rPr lang="en-GB" dirty="0" err="1"/>
              <a:t>kolektivních</a:t>
            </a:r>
            <a:r>
              <a:rPr lang="en-GB" dirty="0"/>
              <a:t> </a:t>
            </a:r>
            <a:r>
              <a:rPr lang="en-GB" dirty="0" err="1"/>
              <a:t>mechanismech</a:t>
            </a:r>
            <a:r>
              <a:rPr lang="en-GB" dirty="0"/>
              <a:t> </a:t>
            </a:r>
            <a:r>
              <a:rPr lang="en-GB" dirty="0" err="1"/>
              <a:t>nápravy</a:t>
            </a:r>
            <a:r>
              <a:rPr lang="en-GB" dirty="0"/>
              <a:t> </a:t>
            </a:r>
            <a:r>
              <a:rPr lang="en-GB" dirty="0" err="1"/>
              <a:t>jsou</a:t>
            </a:r>
            <a:r>
              <a:rPr lang="en-GB" dirty="0"/>
              <a:t> k </a:t>
            </a:r>
            <a:r>
              <a:rPr lang="en-GB" dirty="0" err="1"/>
              <a:t>dispozici</a:t>
            </a:r>
            <a:r>
              <a:rPr lang="en-GB" dirty="0"/>
              <a:t> </a:t>
            </a:r>
            <a:r>
              <a:rPr lang="en-GB" dirty="0" err="1"/>
              <a:t>na</a:t>
            </a:r>
            <a:r>
              <a:rPr lang="en-GB" dirty="0"/>
              <a:t> </a:t>
            </a:r>
            <a:r>
              <a:rPr lang="en-GB" dirty="0" err="1"/>
              <a:t>adrese</a:t>
            </a:r>
            <a:r>
              <a:rPr lang="en-GB" dirty="0"/>
              <a:t> www.gsam.com/responsible-investing (</a:t>
            </a:r>
            <a:r>
              <a:rPr lang="en-GB" dirty="0" err="1"/>
              <a:t>část</a:t>
            </a:r>
            <a:r>
              <a:rPr lang="en-GB" dirty="0"/>
              <a:t> </a:t>
            </a:r>
            <a:r>
              <a:rPr lang="en-GB" dirty="0" err="1"/>
              <a:t>Zásady</a:t>
            </a:r>
            <a:r>
              <a:rPr lang="en-GB" dirty="0"/>
              <a:t> a </a:t>
            </a:r>
            <a:r>
              <a:rPr lang="en-GB" dirty="0" err="1"/>
              <a:t>řízení</a:t>
            </a:r>
            <a:r>
              <a:rPr lang="en-GB" dirty="0"/>
              <a:t>). </a:t>
            </a:r>
            <a:r>
              <a:rPr lang="en-GB" dirty="0" err="1"/>
              <a:t>Kapitál</a:t>
            </a:r>
            <a:r>
              <a:rPr lang="en-GB" dirty="0"/>
              <a:t> je </a:t>
            </a:r>
            <a:r>
              <a:rPr lang="en-GB" dirty="0" err="1"/>
              <a:t>ohrožen</a:t>
            </a:r>
            <a:r>
              <a:rPr lang="en-GB" dirty="0"/>
              <a:t>. </a:t>
            </a:r>
            <a:r>
              <a:rPr lang="en-GB" dirty="0" err="1"/>
              <a:t>Veškeré</a:t>
            </a:r>
            <a:r>
              <a:rPr lang="en-GB" dirty="0"/>
              <a:t> </a:t>
            </a:r>
            <a:r>
              <a:rPr lang="en-GB" dirty="0" err="1"/>
              <a:t>nároky</a:t>
            </a:r>
            <a:r>
              <a:rPr lang="en-GB" dirty="0"/>
              <a:t> </a:t>
            </a:r>
            <a:r>
              <a:rPr lang="en-GB" dirty="0" err="1"/>
              <a:t>vyplývající</a:t>
            </a:r>
            <a:r>
              <a:rPr lang="en-GB" dirty="0"/>
              <a:t> </a:t>
            </a:r>
            <a:br>
              <a:rPr lang="en-GB" dirty="0"/>
            </a:br>
            <a:r>
              <a:rPr lang="en-GB" dirty="0"/>
              <a:t>z </a:t>
            </a:r>
            <a:r>
              <a:rPr lang="en-GB" dirty="0" err="1"/>
              <a:t>podmínek</a:t>
            </a:r>
            <a:r>
              <a:rPr lang="en-GB" dirty="0"/>
              <a:t> </a:t>
            </a:r>
            <a:r>
              <a:rPr lang="en-GB" dirty="0" err="1"/>
              <a:t>tohoto</a:t>
            </a:r>
            <a:r>
              <a:rPr lang="en-GB" dirty="0"/>
              <a:t> </a:t>
            </a:r>
            <a:r>
              <a:rPr lang="en-GB" dirty="0" err="1"/>
              <a:t>zřeknutí</a:t>
            </a:r>
            <a:r>
              <a:rPr lang="en-GB" dirty="0"/>
              <a:t> se </a:t>
            </a:r>
            <a:r>
              <a:rPr lang="en-GB" dirty="0" err="1"/>
              <a:t>práv</a:t>
            </a:r>
            <a:r>
              <a:rPr lang="en-GB" dirty="0"/>
              <a:t> </a:t>
            </a:r>
            <a:r>
              <a:rPr lang="en-GB" dirty="0" err="1"/>
              <a:t>nebo</a:t>
            </a:r>
            <a:r>
              <a:rPr lang="en-GB" dirty="0"/>
              <a:t> v </a:t>
            </a:r>
            <a:r>
              <a:rPr lang="en-GB" dirty="0" err="1"/>
              <a:t>souvislosti</a:t>
            </a:r>
            <a:r>
              <a:rPr lang="en-GB" dirty="0"/>
              <a:t> s </a:t>
            </a:r>
            <a:r>
              <a:rPr lang="en-GB" dirty="0" err="1"/>
              <a:t>nimi</a:t>
            </a:r>
            <a:r>
              <a:rPr lang="en-GB" dirty="0"/>
              <a:t> se </a:t>
            </a:r>
            <a:r>
              <a:rPr lang="en-GB" dirty="0" err="1"/>
              <a:t>řídí</a:t>
            </a:r>
            <a:r>
              <a:rPr lang="en-GB" dirty="0"/>
              <a:t> </a:t>
            </a:r>
            <a:r>
              <a:rPr lang="en-GB" dirty="0" err="1"/>
              <a:t>nizozemským</a:t>
            </a:r>
            <a:r>
              <a:rPr lang="en-GB" dirty="0"/>
              <a:t> </a:t>
            </a:r>
            <a:r>
              <a:rPr lang="en-GB" dirty="0" err="1"/>
              <a:t>právem</a:t>
            </a:r>
            <a:r>
              <a:rPr lang="en-GB" dirty="0"/>
              <a:t>. </a:t>
            </a:r>
          </a:p>
          <a:p>
            <a:r>
              <a:rPr lang="en-GB" b="1" dirty="0" err="1"/>
              <a:t>Velká</a:t>
            </a:r>
            <a:r>
              <a:rPr lang="en-GB" b="1" dirty="0"/>
              <a:t> </a:t>
            </a:r>
            <a:r>
              <a:rPr lang="en-GB" b="1" dirty="0" err="1"/>
              <a:t>Británie</a:t>
            </a:r>
            <a:r>
              <a:rPr lang="en-GB" dirty="0"/>
              <a:t>: </a:t>
            </a:r>
            <a:r>
              <a:rPr lang="en-GB" dirty="0" err="1"/>
              <a:t>Tento</a:t>
            </a:r>
            <a:r>
              <a:rPr lang="en-GB" dirty="0"/>
              <a:t> </a:t>
            </a:r>
            <a:r>
              <a:rPr lang="en-GB" dirty="0" err="1"/>
              <a:t>materiál</a:t>
            </a:r>
            <a:r>
              <a:rPr lang="en-GB" dirty="0"/>
              <a:t> je </a:t>
            </a:r>
            <a:r>
              <a:rPr lang="en-GB" dirty="0" err="1"/>
              <a:t>finanční</a:t>
            </a:r>
            <a:r>
              <a:rPr lang="en-GB" dirty="0"/>
              <a:t> </a:t>
            </a:r>
            <a:r>
              <a:rPr lang="en-GB" dirty="0" err="1"/>
              <a:t>propagace</a:t>
            </a:r>
            <a:r>
              <a:rPr lang="en-GB" dirty="0"/>
              <a:t> a </a:t>
            </a:r>
            <a:r>
              <a:rPr lang="en-GB" dirty="0" err="1"/>
              <a:t>byl</a:t>
            </a:r>
            <a:r>
              <a:rPr lang="en-GB" dirty="0"/>
              <a:t> </a:t>
            </a:r>
            <a:r>
              <a:rPr lang="en-GB" dirty="0" err="1"/>
              <a:t>schválen</a:t>
            </a:r>
            <a:r>
              <a:rPr lang="en-GB" dirty="0"/>
              <a:t> </a:t>
            </a:r>
            <a:r>
              <a:rPr lang="en-GB" dirty="0" err="1"/>
              <a:t>organizací</a:t>
            </a:r>
            <a:r>
              <a:rPr lang="en-GB" dirty="0"/>
              <a:t> Goldman Sachs Asset Management International, </a:t>
            </a:r>
            <a:r>
              <a:rPr lang="en-GB" dirty="0" err="1"/>
              <a:t>která</a:t>
            </a:r>
            <a:r>
              <a:rPr lang="en-GB" dirty="0"/>
              <a:t> je </a:t>
            </a:r>
            <a:r>
              <a:rPr lang="en-GB" dirty="0" err="1"/>
              <a:t>autorizována</a:t>
            </a:r>
            <a:r>
              <a:rPr lang="en-GB" dirty="0"/>
              <a:t> a </a:t>
            </a:r>
            <a:r>
              <a:rPr lang="en-GB" dirty="0" err="1"/>
              <a:t>regulována</a:t>
            </a:r>
            <a:r>
              <a:rPr lang="en-GB" dirty="0"/>
              <a:t> </a:t>
            </a:r>
            <a:r>
              <a:rPr lang="en-GB" dirty="0" err="1"/>
              <a:t>ve</a:t>
            </a:r>
            <a:r>
              <a:rPr lang="en-GB" dirty="0"/>
              <a:t> </a:t>
            </a:r>
            <a:r>
              <a:rPr lang="en-GB" dirty="0" err="1"/>
              <a:t>Velké</a:t>
            </a:r>
            <a:r>
              <a:rPr lang="en-GB" dirty="0"/>
              <a:t> </a:t>
            </a:r>
            <a:r>
              <a:rPr lang="en-GB" dirty="0" err="1"/>
              <a:t>Británii</a:t>
            </a:r>
            <a:r>
              <a:rPr lang="en-GB" dirty="0"/>
              <a:t> </a:t>
            </a:r>
            <a:r>
              <a:rPr lang="en-GB" dirty="0" err="1"/>
              <a:t>úřadem</a:t>
            </a:r>
            <a:r>
              <a:rPr lang="en-GB" dirty="0"/>
              <a:t> Financial Conduct Authority.</a:t>
            </a:r>
          </a:p>
          <a:p>
            <a:r>
              <a:rPr lang="en-GB" b="1" dirty="0" err="1"/>
              <a:t>Švýcarsko</a:t>
            </a:r>
            <a:r>
              <a:rPr lang="en-GB" dirty="0"/>
              <a:t>: </a:t>
            </a:r>
            <a:r>
              <a:rPr lang="en-GB" dirty="0" err="1"/>
              <a:t>Pouze</a:t>
            </a:r>
            <a:r>
              <a:rPr lang="en-GB" dirty="0"/>
              <a:t> pro </a:t>
            </a:r>
            <a:r>
              <a:rPr lang="en-GB" dirty="0" err="1"/>
              <a:t>použití</a:t>
            </a:r>
            <a:r>
              <a:rPr lang="en-GB" dirty="0"/>
              <a:t> </a:t>
            </a:r>
            <a:r>
              <a:rPr lang="en-GB" dirty="0" err="1"/>
              <a:t>kvalifikovaným</a:t>
            </a:r>
            <a:r>
              <a:rPr lang="en-GB" dirty="0"/>
              <a:t> </a:t>
            </a:r>
            <a:r>
              <a:rPr lang="en-GB" dirty="0" err="1"/>
              <a:t>investorem</a:t>
            </a:r>
            <a:r>
              <a:rPr lang="en-GB" dirty="0"/>
              <a:t> – </a:t>
            </a:r>
            <a:r>
              <a:rPr lang="en-GB" dirty="0" err="1"/>
              <a:t>není</a:t>
            </a:r>
            <a:r>
              <a:rPr lang="en-GB" dirty="0"/>
              <a:t> </a:t>
            </a:r>
            <a:r>
              <a:rPr lang="en-GB" dirty="0" err="1"/>
              <a:t>určeno</a:t>
            </a:r>
            <a:r>
              <a:rPr lang="en-GB" dirty="0"/>
              <a:t> pro </a:t>
            </a:r>
            <a:r>
              <a:rPr lang="en-GB" dirty="0" err="1"/>
              <a:t>nabízení</a:t>
            </a:r>
            <a:r>
              <a:rPr lang="en-GB" dirty="0"/>
              <a:t> </a:t>
            </a:r>
            <a:r>
              <a:rPr lang="en-GB" dirty="0" err="1"/>
              <a:t>nebo</a:t>
            </a:r>
            <a:r>
              <a:rPr lang="en-GB" dirty="0"/>
              <a:t> </a:t>
            </a:r>
            <a:r>
              <a:rPr lang="en-GB" dirty="0" err="1"/>
              <a:t>reklamu</a:t>
            </a:r>
            <a:r>
              <a:rPr lang="en-GB" dirty="0"/>
              <a:t> </a:t>
            </a:r>
            <a:r>
              <a:rPr lang="en-GB" dirty="0" err="1"/>
              <a:t>široké</a:t>
            </a:r>
            <a:r>
              <a:rPr lang="en-GB" dirty="0"/>
              <a:t> </a:t>
            </a:r>
            <a:r>
              <a:rPr lang="en-GB" dirty="0" err="1"/>
              <a:t>veřejnosti</a:t>
            </a:r>
            <a:r>
              <a:rPr lang="en-GB" dirty="0"/>
              <a:t>. </a:t>
            </a:r>
            <a:r>
              <a:rPr lang="en-GB" dirty="0" err="1"/>
              <a:t>Jedná</a:t>
            </a:r>
            <a:r>
              <a:rPr lang="en-GB" dirty="0"/>
              <a:t> se o </a:t>
            </a:r>
            <a:r>
              <a:rPr lang="en-GB" dirty="0" err="1"/>
              <a:t>marketingový</a:t>
            </a:r>
            <a:r>
              <a:rPr lang="en-GB" dirty="0"/>
              <a:t> </a:t>
            </a:r>
            <a:r>
              <a:rPr lang="en-GB" dirty="0" err="1"/>
              <a:t>materiál</a:t>
            </a:r>
            <a:r>
              <a:rPr lang="en-GB" dirty="0"/>
              <a:t>. </a:t>
            </a:r>
            <a:r>
              <a:rPr lang="en-GB" dirty="0" err="1"/>
              <a:t>Tento</a:t>
            </a:r>
            <a:r>
              <a:rPr lang="en-GB" dirty="0"/>
              <a:t> </a:t>
            </a:r>
            <a:r>
              <a:rPr lang="en-GB" dirty="0" err="1"/>
              <a:t>dokument</a:t>
            </a:r>
            <a:r>
              <a:rPr lang="en-GB" dirty="0"/>
              <a:t> </a:t>
            </a:r>
            <a:r>
              <a:rPr lang="en-GB" dirty="0" err="1"/>
              <a:t>vám</a:t>
            </a:r>
            <a:r>
              <a:rPr lang="en-GB" dirty="0"/>
              <a:t> </a:t>
            </a:r>
            <a:r>
              <a:rPr lang="en-GB" dirty="0" err="1"/>
              <a:t>poskytuje</a:t>
            </a:r>
            <a:r>
              <a:rPr lang="en-GB" dirty="0"/>
              <a:t> </a:t>
            </a:r>
            <a:r>
              <a:rPr lang="en-GB" dirty="0" err="1"/>
              <a:t>společnost</a:t>
            </a:r>
            <a:r>
              <a:rPr lang="en-GB" dirty="0"/>
              <a:t> Goldman Sachs Bank AG, </a:t>
            </a:r>
            <a:r>
              <a:rPr lang="en-GB" dirty="0" err="1"/>
              <a:t>Curych</a:t>
            </a:r>
            <a:r>
              <a:rPr lang="en-GB" dirty="0"/>
              <a:t>. </a:t>
            </a:r>
            <a:r>
              <a:rPr lang="en-GB" dirty="0" err="1"/>
              <a:t>Veškeré</a:t>
            </a:r>
            <a:r>
              <a:rPr lang="en-GB" dirty="0"/>
              <a:t> </a:t>
            </a:r>
            <a:r>
              <a:rPr lang="en-GB" dirty="0" err="1"/>
              <a:t>budoucí</a:t>
            </a:r>
            <a:r>
              <a:rPr lang="en-GB" dirty="0"/>
              <a:t> </a:t>
            </a:r>
            <a:r>
              <a:rPr lang="en-GB" dirty="0" err="1"/>
              <a:t>smluvní</a:t>
            </a:r>
            <a:r>
              <a:rPr lang="en-GB" dirty="0"/>
              <a:t> </a:t>
            </a:r>
            <a:r>
              <a:rPr lang="en-GB" dirty="0" err="1"/>
              <a:t>vztahy</a:t>
            </a:r>
            <a:r>
              <a:rPr lang="en-GB" dirty="0"/>
              <a:t> </a:t>
            </a:r>
            <a:r>
              <a:rPr lang="en-GB" dirty="0" err="1"/>
              <a:t>budou</a:t>
            </a:r>
            <a:r>
              <a:rPr lang="en-GB" dirty="0"/>
              <a:t> </a:t>
            </a:r>
            <a:r>
              <a:rPr lang="en-GB" dirty="0" err="1"/>
              <a:t>uzavřeny</a:t>
            </a:r>
            <a:r>
              <a:rPr lang="en-GB" dirty="0"/>
              <a:t> </a:t>
            </a:r>
            <a:br>
              <a:rPr lang="en-GB" dirty="0"/>
            </a:br>
            <a:r>
              <a:rPr lang="en-GB" dirty="0"/>
              <a:t>s </a:t>
            </a:r>
            <a:r>
              <a:rPr lang="en-GB" dirty="0" err="1"/>
              <a:t>přidruženými</a:t>
            </a:r>
            <a:r>
              <a:rPr lang="en-GB" dirty="0"/>
              <a:t> </a:t>
            </a:r>
            <a:r>
              <a:rPr lang="en-GB" dirty="0" err="1"/>
              <a:t>společnostmi</a:t>
            </a:r>
            <a:r>
              <a:rPr lang="en-GB" dirty="0"/>
              <a:t> Goldman Sachs Bank AG, </a:t>
            </a:r>
            <a:r>
              <a:rPr lang="en-GB" dirty="0" err="1"/>
              <a:t>které</a:t>
            </a:r>
            <a:r>
              <a:rPr lang="en-GB" dirty="0"/>
              <a:t> </a:t>
            </a:r>
            <a:r>
              <a:rPr lang="en-GB" dirty="0" err="1"/>
              <a:t>sídlí</a:t>
            </a:r>
            <a:r>
              <a:rPr lang="en-GB" dirty="0"/>
              <a:t> </a:t>
            </a:r>
            <a:r>
              <a:rPr lang="en-GB" dirty="0" err="1"/>
              <a:t>mimo</a:t>
            </a:r>
            <a:r>
              <a:rPr lang="en-GB" dirty="0"/>
              <a:t> </a:t>
            </a:r>
            <a:r>
              <a:rPr lang="en-GB" dirty="0" err="1"/>
              <a:t>Švýcarsko</a:t>
            </a:r>
            <a:r>
              <a:rPr lang="en-GB" dirty="0"/>
              <a:t>. </a:t>
            </a:r>
            <a:r>
              <a:rPr lang="en-GB" dirty="0" err="1"/>
              <a:t>Rádi</a:t>
            </a:r>
            <a:r>
              <a:rPr lang="en-GB" dirty="0"/>
              <a:t> </a:t>
            </a:r>
            <a:r>
              <a:rPr lang="en-GB" dirty="0" err="1"/>
              <a:t>bychom</a:t>
            </a:r>
            <a:r>
              <a:rPr lang="en-GB" dirty="0"/>
              <a:t> </a:t>
            </a:r>
            <a:r>
              <a:rPr lang="en-GB" dirty="0" err="1"/>
              <a:t>vám</a:t>
            </a:r>
            <a:r>
              <a:rPr lang="en-GB" dirty="0"/>
              <a:t> </a:t>
            </a:r>
            <a:r>
              <a:rPr lang="en-GB" dirty="0" err="1"/>
              <a:t>připomněli</a:t>
            </a:r>
            <a:r>
              <a:rPr lang="en-GB" dirty="0"/>
              <a:t>, </a:t>
            </a:r>
            <a:r>
              <a:rPr lang="en-GB" dirty="0" err="1"/>
              <a:t>že</a:t>
            </a:r>
            <a:r>
              <a:rPr lang="en-GB" dirty="0"/>
              <a:t> </a:t>
            </a:r>
            <a:r>
              <a:rPr lang="en-GB" dirty="0" err="1"/>
              <a:t>zahraniční</a:t>
            </a:r>
            <a:r>
              <a:rPr lang="en-GB" dirty="0"/>
              <a:t> (</a:t>
            </a:r>
            <a:r>
              <a:rPr lang="en-GB" dirty="0" err="1"/>
              <a:t>nešvýcarské</a:t>
            </a:r>
            <a:r>
              <a:rPr lang="en-GB" dirty="0"/>
              <a:t>) </a:t>
            </a:r>
            <a:r>
              <a:rPr lang="en-GB" dirty="0" err="1"/>
              <a:t>právní</a:t>
            </a:r>
            <a:r>
              <a:rPr lang="en-GB" dirty="0"/>
              <a:t> a </a:t>
            </a:r>
            <a:r>
              <a:rPr lang="en-GB" dirty="0" err="1"/>
              <a:t>regulační</a:t>
            </a:r>
            <a:r>
              <a:rPr lang="en-GB" dirty="0"/>
              <a:t> </a:t>
            </a:r>
            <a:r>
              <a:rPr lang="en-GB" dirty="0" err="1"/>
              <a:t>systémy</a:t>
            </a:r>
            <a:r>
              <a:rPr lang="en-GB" dirty="0"/>
              <a:t> </a:t>
            </a:r>
            <a:r>
              <a:rPr lang="en-GB" dirty="0" err="1"/>
              <a:t>nemusí</a:t>
            </a:r>
            <a:r>
              <a:rPr lang="en-GB" dirty="0"/>
              <a:t> </a:t>
            </a:r>
            <a:r>
              <a:rPr lang="en-GB" dirty="0" err="1"/>
              <a:t>poskytovat</a:t>
            </a:r>
            <a:r>
              <a:rPr lang="en-GB" dirty="0"/>
              <a:t> </a:t>
            </a:r>
            <a:r>
              <a:rPr lang="en-GB" dirty="0" err="1"/>
              <a:t>stejnou</a:t>
            </a:r>
            <a:r>
              <a:rPr lang="en-GB" dirty="0"/>
              <a:t> </a:t>
            </a:r>
            <a:r>
              <a:rPr lang="en-GB" dirty="0" err="1"/>
              <a:t>úroveň</a:t>
            </a:r>
            <a:r>
              <a:rPr lang="en-GB" dirty="0"/>
              <a:t> </a:t>
            </a:r>
            <a:r>
              <a:rPr lang="en-GB" dirty="0" err="1"/>
              <a:t>ochrany</a:t>
            </a:r>
            <a:r>
              <a:rPr lang="en-GB" dirty="0"/>
              <a:t> </a:t>
            </a:r>
            <a:br>
              <a:rPr lang="en-GB" dirty="0"/>
            </a:br>
            <a:r>
              <a:rPr lang="en-GB" dirty="0" err="1"/>
              <a:t>ve</a:t>
            </a:r>
            <a:r>
              <a:rPr lang="en-GB" dirty="0"/>
              <a:t> </a:t>
            </a:r>
            <a:r>
              <a:rPr lang="en-GB" dirty="0" err="1"/>
              <a:t>vztahu</a:t>
            </a:r>
            <a:r>
              <a:rPr lang="en-GB" dirty="0"/>
              <a:t> k </a:t>
            </a:r>
            <a:r>
              <a:rPr lang="en-GB" dirty="0" err="1"/>
              <a:t>důvěrnosti</a:t>
            </a:r>
            <a:r>
              <a:rPr lang="en-GB" dirty="0"/>
              <a:t> a </a:t>
            </a:r>
            <a:r>
              <a:rPr lang="en-GB" dirty="0" err="1"/>
              <a:t>ochraně</a:t>
            </a:r>
            <a:r>
              <a:rPr lang="en-GB" dirty="0"/>
              <a:t> </a:t>
            </a:r>
            <a:r>
              <a:rPr lang="en-GB" dirty="0" err="1"/>
              <a:t>údajů</a:t>
            </a:r>
            <a:r>
              <a:rPr lang="en-GB" dirty="0"/>
              <a:t> </a:t>
            </a:r>
            <a:r>
              <a:rPr lang="en-GB" dirty="0" err="1"/>
              <a:t>klientů</a:t>
            </a:r>
            <a:r>
              <a:rPr lang="en-GB" dirty="0"/>
              <a:t>, </a:t>
            </a:r>
            <a:r>
              <a:rPr lang="en-GB" dirty="0" err="1"/>
              <a:t>jakou</a:t>
            </a:r>
            <a:r>
              <a:rPr lang="en-GB" dirty="0"/>
              <a:t> </a:t>
            </a:r>
            <a:r>
              <a:rPr lang="en-GB" dirty="0" err="1"/>
              <a:t>vám</a:t>
            </a:r>
            <a:r>
              <a:rPr lang="en-GB" dirty="0"/>
              <a:t> </a:t>
            </a:r>
            <a:r>
              <a:rPr lang="en-GB" dirty="0" err="1"/>
              <a:t>nabízejí</a:t>
            </a:r>
            <a:r>
              <a:rPr lang="en-GB" dirty="0"/>
              <a:t> </a:t>
            </a:r>
            <a:r>
              <a:rPr lang="en-GB" dirty="0" err="1"/>
              <a:t>švýcarské</a:t>
            </a:r>
            <a:r>
              <a:rPr lang="en-GB" dirty="0"/>
              <a:t> </a:t>
            </a:r>
            <a:r>
              <a:rPr lang="en-GB" dirty="0" err="1"/>
              <a:t>zákony</a:t>
            </a:r>
            <a:r>
              <a:rPr lang="en-GB" dirty="0"/>
              <a:t>.</a:t>
            </a:r>
          </a:p>
          <a:p>
            <a:r>
              <a:rPr lang="en-GB" b="1" dirty="0" err="1"/>
              <a:t>Bahrajn</a:t>
            </a:r>
            <a:r>
              <a:rPr lang="en-GB" dirty="0"/>
              <a:t>: </a:t>
            </a:r>
            <a:r>
              <a:rPr lang="en-GB" dirty="0" err="1"/>
              <a:t>Tento</a:t>
            </a:r>
            <a:r>
              <a:rPr lang="en-GB" dirty="0"/>
              <a:t> </a:t>
            </a:r>
            <a:r>
              <a:rPr lang="en-GB" dirty="0" err="1"/>
              <a:t>materiál</a:t>
            </a:r>
            <a:r>
              <a:rPr lang="en-GB" dirty="0"/>
              <a:t> </a:t>
            </a:r>
            <a:r>
              <a:rPr lang="en-GB" dirty="0" err="1"/>
              <a:t>nebyl</a:t>
            </a:r>
            <a:r>
              <a:rPr lang="en-GB" dirty="0"/>
              <a:t> </a:t>
            </a:r>
            <a:r>
              <a:rPr lang="en-GB" dirty="0" err="1"/>
              <a:t>přezkoumán</a:t>
            </a:r>
            <a:r>
              <a:rPr lang="en-GB" dirty="0"/>
              <a:t> </a:t>
            </a:r>
            <a:r>
              <a:rPr lang="en-GB" dirty="0" err="1"/>
              <a:t>Centrální</a:t>
            </a:r>
            <a:r>
              <a:rPr lang="en-GB" dirty="0"/>
              <a:t> </a:t>
            </a:r>
            <a:r>
              <a:rPr lang="en-GB" dirty="0" err="1"/>
              <a:t>bahrajnskou</a:t>
            </a:r>
            <a:r>
              <a:rPr lang="en-GB" dirty="0"/>
              <a:t> </a:t>
            </a:r>
            <a:r>
              <a:rPr lang="en-GB" dirty="0" err="1"/>
              <a:t>bankou</a:t>
            </a:r>
            <a:r>
              <a:rPr lang="en-GB" dirty="0"/>
              <a:t> (CBB) a CBB </a:t>
            </a:r>
            <a:r>
              <a:rPr lang="en-GB" dirty="0" err="1"/>
              <a:t>nenese</a:t>
            </a:r>
            <a:r>
              <a:rPr lang="en-GB" dirty="0"/>
              <a:t> </a:t>
            </a:r>
            <a:r>
              <a:rPr lang="en-GB" dirty="0" err="1"/>
              <a:t>žádnou</a:t>
            </a:r>
            <a:r>
              <a:rPr lang="en-GB" dirty="0"/>
              <a:t> </a:t>
            </a:r>
            <a:r>
              <a:rPr lang="en-GB" dirty="0" err="1"/>
              <a:t>odpovědnost</a:t>
            </a:r>
            <a:r>
              <a:rPr lang="en-GB" dirty="0"/>
              <a:t> za </a:t>
            </a:r>
            <a:r>
              <a:rPr lang="en-GB" dirty="0" err="1"/>
              <a:t>přesnost</a:t>
            </a:r>
            <a:r>
              <a:rPr lang="en-GB" dirty="0"/>
              <a:t> </a:t>
            </a:r>
            <a:r>
              <a:rPr lang="en-GB" dirty="0" err="1"/>
              <a:t>výpisů</a:t>
            </a:r>
            <a:r>
              <a:rPr lang="en-GB" dirty="0"/>
              <a:t> </a:t>
            </a:r>
            <a:r>
              <a:rPr lang="en-GB" dirty="0" err="1"/>
              <a:t>nebo</a:t>
            </a:r>
            <a:r>
              <a:rPr lang="en-GB" dirty="0"/>
              <a:t> </a:t>
            </a:r>
            <a:r>
              <a:rPr lang="en-GB" dirty="0" err="1"/>
              <a:t>informací</a:t>
            </a:r>
            <a:r>
              <a:rPr lang="en-GB" dirty="0"/>
              <a:t> </a:t>
            </a:r>
            <a:r>
              <a:rPr lang="en-GB" dirty="0" err="1"/>
              <a:t>zde</a:t>
            </a:r>
            <a:r>
              <a:rPr lang="en-GB" dirty="0"/>
              <a:t> </a:t>
            </a:r>
            <a:r>
              <a:rPr lang="en-GB" dirty="0" err="1"/>
              <a:t>obsažených</a:t>
            </a:r>
            <a:r>
              <a:rPr lang="en-GB" dirty="0"/>
              <a:t> </a:t>
            </a:r>
            <a:r>
              <a:rPr lang="en-GB" dirty="0" err="1"/>
              <a:t>nebo</a:t>
            </a:r>
            <a:r>
              <a:rPr lang="en-GB" dirty="0"/>
              <a:t> za </a:t>
            </a:r>
            <a:r>
              <a:rPr lang="en-GB" dirty="0" err="1"/>
              <a:t>výkon</a:t>
            </a:r>
            <a:r>
              <a:rPr lang="en-GB" dirty="0"/>
              <a:t> </a:t>
            </a:r>
            <a:r>
              <a:rPr lang="en-GB" dirty="0" err="1"/>
              <a:t>cenných</a:t>
            </a:r>
            <a:r>
              <a:rPr lang="en-GB" dirty="0"/>
              <a:t> </a:t>
            </a:r>
            <a:r>
              <a:rPr lang="en-GB" dirty="0" err="1"/>
              <a:t>papírů</a:t>
            </a:r>
            <a:r>
              <a:rPr lang="en-GB" dirty="0"/>
              <a:t> </a:t>
            </a:r>
            <a:r>
              <a:rPr lang="en-GB" dirty="0" err="1"/>
              <a:t>nebo</a:t>
            </a:r>
            <a:r>
              <a:rPr lang="en-GB" dirty="0"/>
              <a:t> </a:t>
            </a:r>
            <a:r>
              <a:rPr lang="en-GB" dirty="0" err="1"/>
              <a:t>souvisejících</a:t>
            </a:r>
            <a:r>
              <a:rPr lang="en-GB" dirty="0"/>
              <a:t> </a:t>
            </a:r>
            <a:r>
              <a:rPr lang="en-GB" dirty="0" err="1"/>
              <a:t>investic</a:t>
            </a:r>
            <a:r>
              <a:rPr lang="en-GB" dirty="0"/>
              <a:t>, ani CBB </a:t>
            </a:r>
            <a:r>
              <a:rPr lang="en-GB" dirty="0" err="1"/>
              <a:t>nenese</a:t>
            </a:r>
            <a:r>
              <a:rPr lang="en-GB" dirty="0"/>
              <a:t> </a:t>
            </a:r>
            <a:r>
              <a:rPr lang="en-GB" dirty="0" err="1"/>
              <a:t>žádnou</a:t>
            </a:r>
            <a:r>
              <a:rPr lang="en-GB" dirty="0"/>
              <a:t> </a:t>
            </a:r>
            <a:r>
              <a:rPr lang="en-GB" dirty="0" err="1"/>
              <a:t>odpovědnost</a:t>
            </a:r>
            <a:r>
              <a:rPr lang="en-GB" dirty="0"/>
              <a:t> </a:t>
            </a:r>
            <a:r>
              <a:rPr lang="en-GB" dirty="0" err="1"/>
              <a:t>vůči</a:t>
            </a:r>
            <a:r>
              <a:rPr lang="en-GB" dirty="0"/>
              <a:t> </a:t>
            </a:r>
            <a:r>
              <a:rPr lang="en-GB" dirty="0" err="1"/>
              <a:t>jakékoli</a:t>
            </a:r>
            <a:r>
              <a:rPr lang="en-GB" dirty="0"/>
              <a:t> </a:t>
            </a:r>
            <a:r>
              <a:rPr lang="en-GB" dirty="0" err="1"/>
              <a:t>osobě</a:t>
            </a:r>
            <a:r>
              <a:rPr lang="en-GB" dirty="0"/>
              <a:t> za </a:t>
            </a:r>
            <a:r>
              <a:rPr lang="en-GB" dirty="0" err="1"/>
              <a:t>škody</a:t>
            </a:r>
            <a:r>
              <a:rPr lang="en-GB" dirty="0"/>
              <a:t> </a:t>
            </a:r>
            <a:r>
              <a:rPr lang="en-GB" dirty="0" err="1"/>
              <a:t>nebo</a:t>
            </a:r>
            <a:r>
              <a:rPr lang="en-GB" dirty="0"/>
              <a:t> </a:t>
            </a:r>
            <a:r>
              <a:rPr lang="en-GB" dirty="0" err="1"/>
              <a:t>ztráty</a:t>
            </a:r>
            <a:r>
              <a:rPr lang="en-GB" dirty="0"/>
              <a:t> </a:t>
            </a:r>
            <a:r>
              <a:rPr lang="en-GB" dirty="0" err="1"/>
              <a:t>vyplývající</a:t>
            </a:r>
            <a:r>
              <a:rPr lang="en-GB" dirty="0"/>
              <a:t> ze </a:t>
            </a:r>
            <a:r>
              <a:rPr lang="en-GB" dirty="0" err="1"/>
              <a:t>spoléhání</a:t>
            </a:r>
            <a:r>
              <a:rPr lang="en-GB" dirty="0"/>
              <a:t> se </a:t>
            </a:r>
            <a:r>
              <a:rPr lang="en-GB" dirty="0" err="1"/>
              <a:t>na</a:t>
            </a:r>
            <a:r>
              <a:rPr lang="en-GB" dirty="0"/>
              <a:t> </a:t>
            </a:r>
            <a:r>
              <a:rPr lang="en-GB" dirty="0" err="1"/>
              <a:t>jakékoliv</a:t>
            </a:r>
            <a:r>
              <a:rPr lang="en-GB" dirty="0"/>
              <a:t> </a:t>
            </a:r>
            <a:r>
              <a:rPr lang="en-GB" dirty="0" err="1"/>
              <a:t>zde</a:t>
            </a:r>
            <a:r>
              <a:rPr lang="en-GB" dirty="0"/>
              <a:t> </a:t>
            </a:r>
            <a:r>
              <a:rPr lang="en-GB" dirty="0" err="1"/>
              <a:t>obsažené</a:t>
            </a:r>
            <a:r>
              <a:rPr lang="en-GB" dirty="0"/>
              <a:t> </a:t>
            </a:r>
            <a:r>
              <a:rPr lang="en-GB" dirty="0" err="1"/>
              <a:t>výpisy</a:t>
            </a:r>
            <a:r>
              <a:rPr lang="en-GB" dirty="0"/>
              <a:t> </a:t>
            </a:r>
            <a:r>
              <a:rPr lang="en-GB" dirty="0" err="1"/>
              <a:t>nebo</a:t>
            </a:r>
            <a:r>
              <a:rPr lang="en-GB" dirty="0"/>
              <a:t> </a:t>
            </a:r>
            <a:r>
              <a:rPr lang="en-GB" dirty="0" err="1"/>
              <a:t>informace</a:t>
            </a:r>
            <a:r>
              <a:rPr lang="en-GB" dirty="0"/>
              <a:t>. </a:t>
            </a:r>
            <a:r>
              <a:rPr lang="en-GB" dirty="0" err="1"/>
              <a:t>Tento</a:t>
            </a:r>
            <a:r>
              <a:rPr lang="en-GB" dirty="0"/>
              <a:t> </a:t>
            </a:r>
            <a:r>
              <a:rPr lang="en-GB" dirty="0" err="1"/>
              <a:t>materiál</a:t>
            </a:r>
            <a:r>
              <a:rPr lang="en-GB" dirty="0"/>
              <a:t> </a:t>
            </a:r>
            <a:r>
              <a:rPr lang="en-GB" dirty="0" err="1"/>
              <a:t>nebude</a:t>
            </a:r>
            <a:r>
              <a:rPr lang="en-GB" dirty="0"/>
              <a:t> </a:t>
            </a:r>
            <a:r>
              <a:rPr lang="en-GB" dirty="0" err="1"/>
              <a:t>vydán</a:t>
            </a:r>
            <a:r>
              <a:rPr lang="en-GB" dirty="0"/>
              <a:t>, </a:t>
            </a:r>
            <a:r>
              <a:rPr lang="en-GB" dirty="0" err="1"/>
              <a:t>předán</a:t>
            </a:r>
            <a:r>
              <a:rPr lang="en-GB" dirty="0"/>
              <a:t> ani </a:t>
            </a:r>
            <a:r>
              <a:rPr lang="en-GB" dirty="0" err="1"/>
              <a:t>obecně</a:t>
            </a:r>
            <a:r>
              <a:rPr lang="en-GB" dirty="0"/>
              <a:t> </a:t>
            </a:r>
            <a:r>
              <a:rPr lang="en-GB" dirty="0" err="1"/>
              <a:t>zpřístupněn</a:t>
            </a:r>
            <a:r>
              <a:rPr lang="en-GB" dirty="0"/>
              <a:t> </a:t>
            </a:r>
            <a:r>
              <a:rPr lang="en-GB" dirty="0" err="1"/>
              <a:t>veřejnosti</a:t>
            </a:r>
            <a:r>
              <a:rPr lang="en-GB" dirty="0"/>
              <a:t>.</a:t>
            </a:r>
          </a:p>
          <a:p>
            <a:r>
              <a:rPr lang="en-GB" b="1" dirty="0" err="1"/>
              <a:t>Kuvajt</a:t>
            </a:r>
            <a:r>
              <a:rPr lang="en-GB" dirty="0"/>
              <a:t>: </a:t>
            </a:r>
            <a:r>
              <a:rPr lang="en-GB" dirty="0" err="1"/>
              <a:t>Tento</a:t>
            </a:r>
            <a:r>
              <a:rPr lang="en-GB" dirty="0"/>
              <a:t> </a:t>
            </a:r>
            <a:r>
              <a:rPr lang="en-GB" dirty="0" err="1"/>
              <a:t>materiál</a:t>
            </a:r>
            <a:r>
              <a:rPr lang="en-GB" dirty="0"/>
              <a:t> </a:t>
            </a:r>
            <a:r>
              <a:rPr lang="en-GB" dirty="0" err="1"/>
              <a:t>nebyl</a:t>
            </a:r>
            <a:r>
              <a:rPr lang="en-GB" dirty="0"/>
              <a:t> </a:t>
            </a:r>
            <a:r>
              <a:rPr lang="en-GB" dirty="0" err="1"/>
              <a:t>schválen</a:t>
            </a:r>
            <a:r>
              <a:rPr lang="en-GB" dirty="0"/>
              <a:t> k </a:t>
            </a:r>
            <a:r>
              <a:rPr lang="en-GB" dirty="0" err="1"/>
              <a:t>distribuci</a:t>
            </a:r>
            <a:r>
              <a:rPr lang="en-GB" dirty="0"/>
              <a:t> </a:t>
            </a:r>
            <a:r>
              <a:rPr lang="en-GB" dirty="0" err="1"/>
              <a:t>ve</a:t>
            </a:r>
            <a:r>
              <a:rPr lang="en-GB" dirty="0"/>
              <a:t> </a:t>
            </a:r>
            <a:r>
              <a:rPr lang="en-GB" dirty="0" err="1"/>
              <a:t>státě</a:t>
            </a:r>
            <a:r>
              <a:rPr lang="en-GB" dirty="0"/>
              <a:t> </a:t>
            </a:r>
            <a:r>
              <a:rPr lang="en-GB" dirty="0" err="1"/>
              <a:t>Kuvajt</a:t>
            </a:r>
            <a:r>
              <a:rPr lang="en-GB" dirty="0"/>
              <a:t> </a:t>
            </a:r>
            <a:r>
              <a:rPr lang="en-GB" dirty="0" err="1"/>
              <a:t>ministerstvem</a:t>
            </a:r>
            <a:r>
              <a:rPr lang="en-GB" dirty="0"/>
              <a:t> </a:t>
            </a:r>
            <a:r>
              <a:rPr lang="en-GB" dirty="0" err="1"/>
              <a:t>obchodu</a:t>
            </a:r>
            <a:r>
              <a:rPr lang="en-GB" dirty="0"/>
              <a:t> a </a:t>
            </a:r>
            <a:r>
              <a:rPr lang="en-GB" dirty="0" err="1"/>
              <a:t>průmyslu</a:t>
            </a:r>
            <a:r>
              <a:rPr lang="en-GB" dirty="0"/>
              <a:t> </a:t>
            </a:r>
            <a:r>
              <a:rPr lang="en-GB" dirty="0" err="1"/>
              <a:t>nebo</a:t>
            </a:r>
            <a:r>
              <a:rPr lang="en-GB" dirty="0"/>
              <a:t> </a:t>
            </a:r>
            <a:r>
              <a:rPr lang="en-GB" dirty="0" err="1"/>
              <a:t>centrální</a:t>
            </a:r>
            <a:r>
              <a:rPr lang="en-GB" dirty="0"/>
              <a:t> </a:t>
            </a:r>
            <a:r>
              <a:rPr lang="en-GB" dirty="0" err="1"/>
              <a:t>bankou</a:t>
            </a:r>
            <a:r>
              <a:rPr lang="en-GB" dirty="0"/>
              <a:t> </a:t>
            </a:r>
            <a:r>
              <a:rPr lang="en-GB" dirty="0" err="1"/>
              <a:t>Kuvajtu</a:t>
            </a:r>
            <a:r>
              <a:rPr lang="en-GB" dirty="0"/>
              <a:t> </a:t>
            </a:r>
            <a:r>
              <a:rPr lang="en-GB" dirty="0" err="1"/>
              <a:t>nebo</a:t>
            </a:r>
            <a:r>
              <a:rPr lang="en-GB" dirty="0"/>
              <a:t> </a:t>
            </a:r>
            <a:r>
              <a:rPr lang="en-GB" dirty="0" err="1"/>
              <a:t>jinou</a:t>
            </a:r>
            <a:r>
              <a:rPr lang="en-GB" dirty="0"/>
              <a:t> </a:t>
            </a:r>
            <a:r>
              <a:rPr lang="en-GB" dirty="0" err="1"/>
              <a:t>relevantní</a:t>
            </a:r>
            <a:r>
              <a:rPr lang="en-GB" dirty="0"/>
              <a:t> </a:t>
            </a:r>
            <a:r>
              <a:rPr lang="en-GB" dirty="0" err="1"/>
              <a:t>kuvajtskou</a:t>
            </a:r>
            <a:r>
              <a:rPr lang="en-GB" dirty="0"/>
              <a:t> </a:t>
            </a:r>
            <a:r>
              <a:rPr lang="en-GB" dirty="0" err="1"/>
              <a:t>vládní</a:t>
            </a:r>
            <a:r>
              <a:rPr lang="en-GB" dirty="0"/>
              <a:t> </a:t>
            </a:r>
            <a:r>
              <a:rPr lang="en-GB" dirty="0" err="1"/>
              <a:t>agenturou</a:t>
            </a:r>
            <a:r>
              <a:rPr lang="en-GB" dirty="0"/>
              <a:t>. </a:t>
            </a:r>
            <a:r>
              <a:rPr lang="en-GB" dirty="0" err="1"/>
              <a:t>Distribuce</a:t>
            </a:r>
            <a:r>
              <a:rPr lang="en-GB" dirty="0"/>
              <a:t> </a:t>
            </a:r>
            <a:r>
              <a:rPr lang="en-GB" dirty="0" err="1"/>
              <a:t>tohoto</a:t>
            </a:r>
            <a:r>
              <a:rPr lang="en-GB" dirty="0"/>
              <a:t> </a:t>
            </a:r>
            <a:r>
              <a:rPr lang="en-GB" dirty="0" err="1"/>
              <a:t>materiálu</a:t>
            </a:r>
            <a:r>
              <a:rPr lang="en-GB" dirty="0"/>
              <a:t> je </a:t>
            </a:r>
            <a:r>
              <a:rPr lang="en-GB" dirty="0" err="1"/>
              <a:t>tedy</a:t>
            </a:r>
            <a:r>
              <a:rPr lang="en-GB" dirty="0"/>
              <a:t> </a:t>
            </a:r>
            <a:r>
              <a:rPr lang="en-GB" dirty="0" err="1"/>
              <a:t>omezena</a:t>
            </a:r>
            <a:r>
              <a:rPr lang="en-GB" dirty="0"/>
              <a:t> v </a:t>
            </a:r>
            <a:r>
              <a:rPr lang="en-GB" dirty="0" err="1"/>
              <a:t>souladu</a:t>
            </a:r>
            <a:r>
              <a:rPr lang="en-GB" dirty="0"/>
              <a:t> se </a:t>
            </a:r>
            <a:r>
              <a:rPr lang="en-GB" dirty="0" err="1"/>
              <a:t>zákonem</a:t>
            </a:r>
            <a:r>
              <a:rPr lang="en-GB" dirty="0"/>
              <a:t> č. 31 z </a:t>
            </a:r>
            <a:r>
              <a:rPr lang="en-GB" dirty="0" err="1"/>
              <a:t>roku</a:t>
            </a:r>
            <a:r>
              <a:rPr lang="en-GB" dirty="0"/>
              <a:t> 1990 a </a:t>
            </a:r>
            <a:r>
              <a:rPr lang="en-GB" dirty="0" err="1"/>
              <a:t>zákon</a:t>
            </a:r>
            <a:r>
              <a:rPr lang="en-GB" dirty="0"/>
              <a:t> č. 7 </a:t>
            </a:r>
            <a:br>
              <a:rPr lang="en-GB" dirty="0"/>
            </a:br>
            <a:r>
              <a:rPr lang="en-GB" dirty="0"/>
              <a:t>z </a:t>
            </a:r>
            <a:r>
              <a:rPr lang="en-GB" dirty="0" err="1"/>
              <a:t>roku</a:t>
            </a:r>
            <a:r>
              <a:rPr lang="en-GB" dirty="0"/>
              <a:t> 2010, </a:t>
            </a:r>
            <a:r>
              <a:rPr lang="en-GB" dirty="0" err="1"/>
              <a:t>ve</a:t>
            </a:r>
            <a:r>
              <a:rPr lang="en-GB" dirty="0"/>
              <a:t> </a:t>
            </a:r>
            <a:r>
              <a:rPr lang="en-GB" dirty="0" err="1"/>
              <a:t>znění</a:t>
            </a:r>
            <a:r>
              <a:rPr lang="en-GB" dirty="0"/>
              <a:t> </a:t>
            </a:r>
            <a:r>
              <a:rPr lang="en-GB" dirty="0" err="1"/>
              <a:t>pozdějších</a:t>
            </a:r>
            <a:r>
              <a:rPr lang="en-GB" dirty="0"/>
              <a:t> </a:t>
            </a:r>
            <a:r>
              <a:rPr lang="en-GB" dirty="0" err="1"/>
              <a:t>předpisů</a:t>
            </a:r>
            <a:r>
              <a:rPr lang="en-GB" dirty="0"/>
              <a:t>. Ve </a:t>
            </a:r>
            <a:r>
              <a:rPr lang="en-GB" dirty="0" err="1"/>
              <a:t>státě</a:t>
            </a:r>
            <a:r>
              <a:rPr lang="en-GB" dirty="0"/>
              <a:t> </a:t>
            </a:r>
            <a:r>
              <a:rPr lang="en-GB" dirty="0" err="1"/>
              <a:t>Kuvajt</a:t>
            </a:r>
            <a:r>
              <a:rPr lang="en-GB" dirty="0"/>
              <a:t> se </a:t>
            </a:r>
            <a:r>
              <a:rPr lang="en-GB" dirty="0" err="1"/>
              <a:t>neprovádí</a:t>
            </a:r>
            <a:r>
              <a:rPr lang="en-GB" dirty="0"/>
              <a:t> </a:t>
            </a:r>
            <a:r>
              <a:rPr lang="en-GB" dirty="0" err="1"/>
              <a:t>žádná</a:t>
            </a:r>
            <a:r>
              <a:rPr lang="en-GB" dirty="0"/>
              <a:t> </a:t>
            </a:r>
            <a:r>
              <a:rPr lang="en-GB" dirty="0" err="1"/>
              <a:t>soukromá</a:t>
            </a:r>
            <a:r>
              <a:rPr lang="en-GB" dirty="0"/>
              <a:t> ani </a:t>
            </a:r>
            <a:r>
              <a:rPr lang="en-GB" dirty="0" err="1"/>
              <a:t>veřejná</a:t>
            </a:r>
            <a:r>
              <a:rPr lang="en-GB" dirty="0"/>
              <a:t> </a:t>
            </a:r>
            <a:r>
              <a:rPr lang="en-GB" dirty="0" err="1"/>
              <a:t>nabídka</a:t>
            </a:r>
            <a:r>
              <a:rPr lang="en-GB" dirty="0"/>
              <a:t> </a:t>
            </a:r>
            <a:r>
              <a:rPr lang="en-GB" dirty="0" err="1"/>
              <a:t>cenných</a:t>
            </a:r>
            <a:r>
              <a:rPr lang="en-GB" dirty="0"/>
              <a:t> </a:t>
            </a:r>
            <a:r>
              <a:rPr lang="en-GB" dirty="0" err="1"/>
              <a:t>papírů</a:t>
            </a:r>
            <a:r>
              <a:rPr lang="en-GB" dirty="0"/>
              <a:t> a </a:t>
            </a:r>
            <a:r>
              <a:rPr lang="en-GB" dirty="0" err="1"/>
              <a:t>ve</a:t>
            </a:r>
            <a:r>
              <a:rPr lang="en-GB" dirty="0"/>
              <a:t> </a:t>
            </a:r>
            <a:r>
              <a:rPr lang="en-GB" dirty="0" err="1"/>
              <a:t>státě</a:t>
            </a:r>
            <a:r>
              <a:rPr lang="en-GB" dirty="0"/>
              <a:t> </a:t>
            </a:r>
            <a:r>
              <a:rPr lang="en-GB" dirty="0" err="1"/>
              <a:t>Kuvajt</a:t>
            </a:r>
            <a:r>
              <a:rPr lang="en-GB" dirty="0"/>
              <a:t> </a:t>
            </a:r>
            <a:r>
              <a:rPr lang="en-GB" dirty="0" err="1"/>
              <a:t>nebude</a:t>
            </a:r>
            <a:r>
              <a:rPr lang="en-GB" dirty="0"/>
              <a:t> </a:t>
            </a:r>
            <a:r>
              <a:rPr lang="en-GB" dirty="0" err="1"/>
              <a:t>uzavřena</a:t>
            </a:r>
            <a:r>
              <a:rPr lang="en-GB" dirty="0"/>
              <a:t> </a:t>
            </a:r>
            <a:r>
              <a:rPr lang="en-GB" dirty="0" err="1"/>
              <a:t>žádná</a:t>
            </a:r>
            <a:r>
              <a:rPr lang="en-GB" dirty="0"/>
              <a:t> </a:t>
            </a:r>
            <a:r>
              <a:rPr lang="en-GB" dirty="0" err="1"/>
              <a:t>dohoda</a:t>
            </a:r>
            <a:r>
              <a:rPr lang="en-GB" dirty="0"/>
              <a:t> </a:t>
            </a:r>
            <a:r>
              <a:rPr lang="en-GB" dirty="0" err="1"/>
              <a:t>týkající</a:t>
            </a:r>
            <a:r>
              <a:rPr lang="en-GB" dirty="0"/>
              <a:t> se </a:t>
            </a:r>
            <a:r>
              <a:rPr lang="en-GB" dirty="0" err="1"/>
              <a:t>prodeje</a:t>
            </a:r>
            <a:r>
              <a:rPr lang="en-GB" dirty="0"/>
              <a:t> </a:t>
            </a:r>
            <a:r>
              <a:rPr lang="en-GB" dirty="0" err="1"/>
              <a:t>jakýchkoli</a:t>
            </a:r>
            <a:r>
              <a:rPr lang="en-GB" dirty="0"/>
              <a:t> </a:t>
            </a:r>
            <a:r>
              <a:rPr lang="en-GB" dirty="0" err="1"/>
              <a:t>cenných</a:t>
            </a:r>
            <a:r>
              <a:rPr lang="en-GB" dirty="0"/>
              <a:t> </a:t>
            </a:r>
            <a:r>
              <a:rPr lang="en-GB" dirty="0" err="1"/>
              <a:t>papírů</a:t>
            </a:r>
            <a:r>
              <a:rPr lang="en-GB" dirty="0"/>
              <a:t>. K </a:t>
            </a:r>
            <a:r>
              <a:rPr lang="en-GB" dirty="0" err="1"/>
              <a:t>nabízení</a:t>
            </a:r>
            <a:r>
              <a:rPr lang="en-GB" dirty="0"/>
              <a:t> </a:t>
            </a:r>
            <a:r>
              <a:rPr lang="en-GB" dirty="0" err="1"/>
              <a:t>nebo</a:t>
            </a:r>
            <a:r>
              <a:rPr lang="en-GB" dirty="0"/>
              <a:t> </a:t>
            </a:r>
            <a:r>
              <a:rPr lang="en-GB" dirty="0" err="1"/>
              <a:t>uvádění</a:t>
            </a:r>
            <a:r>
              <a:rPr lang="en-GB" dirty="0"/>
              <a:t> </a:t>
            </a:r>
            <a:r>
              <a:rPr lang="en-GB" dirty="0" err="1"/>
              <a:t>cenných</a:t>
            </a:r>
            <a:r>
              <a:rPr lang="en-GB" dirty="0"/>
              <a:t> </a:t>
            </a:r>
            <a:r>
              <a:rPr lang="en-GB" dirty="0" err="1"/>
              <a:t>papírů</a:t>
            </a:r>
            <a:r>
              <a:rPr lang="en-GB" dirty="0"/>
              <a:t> </a:t>
            </a:r>
            <a:r>
              <a:rPr lang="en-GB" dirty="0" err="1"/>
              <a:t>na</a:t>
            </a:r>
            <a:r>
              <a:rPr lang="en-GB" dirty="0"/>
              <a:t> </a:t>
            </a:r>
            <a:r>
              <a:rPr lang="en-GB" dirty="0" err="1"/>
              <a:t>trh</a:t>
            </a:r>
            <a:r>
              <a:rPr lang="en-GB" dirty="0"/>
              <a:t> </a:t>
            </a:r>
            <a:r>
              <a:rPr lang="en-GB" dirty="0" err="1"/>
              <a:t>ve</a:t>
            </a:r>
            <a:r>
              <a:rPr lang="en-GB" dirty="0"/>
              <a:t> </a:t>
            </a:r>
            <a:r>
              <a:rPr lang="en-GB" dirty="0" err="1"/>
              <a:t>státě</a:t>
            </a:r>
            <a:r>
              <a:rPr lang="en-GB" dirty="0"/>
              <a:t> </a:t>
            </a:r>
            <a:r>
              <a:rPr lang="en-GB" dirty="0" err="1"/>
              <a:t>Kuvajt</a:t>
            </a:r>
            <a:r>
              <a:rPr lang="en-GB" dirty="0"/>
              <a:t> se </a:t>
            </a:r>
            <a:r>
              <a:rPr lang="en-GB" dirty="0" err="1"/>
              <a:t>nepoužívají</a:t>
            </a:r>
            <a:r>
              <a:rPr lang="en-GB" dirty="0"/>
              <a:t> </a:t>
            </a:r>
            <a:r>
              <a:rPr lang="en-GB" dirty="0" err="1"/>
              <a:t>žádné</a:t>
            </a:r>
            <a:r>
              <a:rPr lang="en-GB" dirty="0"/>
              <a:t> </a:t>
            </a:r>
            <a:r>
              <a:rPr lang="en-GB" dirty="0" err="1"/>
              <a:t>marketingové</a:t>
            </a:r>
            <a:r>
              <a:rPr lang="en-GB" dirty="0"/>
              <a:t>, </a:t>
            </a:r>
            <a:r>
              <a:rPr lang="en-GB" dirty="0" err="1"/>
              <a:t>nabídkové</a:t>
            </a:r>
            <a:r>
              <a:rPr lang="en-GB" dirty="0"/>
              <a:t> </a:t>
            </a:r>
            <a:r>
              <a:rPr lang="en-GB" dirty="0" err="1"/>
              <a:t>nebo</a:t>
            </a:r>
            <a:r>
              <a:rPr lang="en-GB" dirty="0"/>
              <a:t> </a:t>
            </a:r>
            <a:r>
              <a:rPr lang="en-GB" dirty="0" err="1"/>
              <a:t>pobídkové</a:t>
            </a:r>
            <a:r>
              <a:rPr lang="en-GB" dirty="0"/>
              <a:t> </a:t>
            </a:r>
            <a:r>
              <a:rPr lang="en-GB" dirty="0" err="1"/>
              <a:t>aktivity</a:t>
            </a:r>
            <a:r>
              <a:rPr lang="en-GB" dirty="0"/>
              <a:t>.</a:t>
            </a:r>
          </a:p>
          <a:p>
            <a:r>
              <a:rPr lang="en-GB" b="1" dirty="0" err="1"/>
              <a:t>Omán</a:t>
            </a:r>
            <a:r>
              <a:rPr lang="en-GB" dirty="0"/>
              <a:t>: </a:t>
            </a:r>
            <a:r>
              <a:rPr lang="en-GB" dirty="0" err="1"/>
              <a:t>Úřad</a:t>
            </a:r>
            <a:r>
              <a:rPr lang="en-GB" dirty="0"/>
              <a:t> pro </a:t>
            </a:r>
            <a:r>
              <a:rPr lang="en-GB" dirty="0" err="1"/>
              <a:t>kapitálový</a:t>
            </a:r>
            <a:r>
              <a:rPr lang="en-GB" dirty="0"/>
              <a:t> </a:t>
            </a:r>
            <a:r>
              <a:rPr lang="en-GB" dirty="0" err="1"/>
              <a:t>trh</a:t>
            </a:r>
            <a:r>
              <a:rPr lang="en-GB" dirty="0"/>
              <a:t> </a:t>
            </a:r>
            <a:r>
              <a:rPr lang="en-GB" dirty="0" err="1"/>
              <a:t>Ománského</a:t>
            </a:r>
            <a:r>
              <a:rPr lang="en-GB" dirty="0"/>
              <a:t> </a:t>
            </a:r>
            <a:r>
              <a:rPr lang="en-GB" dirty="0" err="1"/>
              <a:t>sultanátu</a:t>
            </a:r>
            <a:r>
              <a:rPr lang="en-GB" dirty="0"/>
              <a:t> (</a:t>
            </a:r>
            <a:r>
              <a:rPr lang="en-GB" dirty="0" err="1"/>
              <a:t>dále</a:t>
            </a:r>
            <a:r>
              <a:rPr lang="en-GB" dirty="0"/>
              <a:t> </a:t>
            </a:r>
            <a:r>
              <a:rPr lang="en-GB" dirty="0" err="1"/>
              <a:t>jen</a:t>
            </a:r>
            <a:r>
              <a:rPr lang="en-GB" dirty="0"/>
              <a:t> „CMA“) </a:t>
            </a:r>
            <a:r>
              <a:rPr lang="en-GB" dirty="0" err="1"/>
              <a:t>nenese</a:t>
            </a:r>
            <a:r>
              <a:rPr lang="en-GB" dirty="0"/>
              <a:t> </a:t>
            </a:r>
            <a:r>
              <a:rPr lang="en-GB" dirty="0" err="1"/>
              <a:t>odpovědnost</a:t>
            </a:r>
            <a:r>
              <a:rPr lang="en-GB" dirty="0"/>
              <a:t> za </a:t>
            </a:r>
            <a:r>
              <a:rPr lang="en-GB" dirty="0" err="1"/>
              <a:t>správnost</a:t>
            </a:r>
            <a:r>
              <a:rPr lang="en-GB" dirty="0"/>
              <a:t> </a:t>
            </a:r>
            <a:r>
              <a:rPr lang="en-GB" dirty="0" err="1"/>
              <a:t>nebo</a:t>
            </a:r>
            <a:r>
              <a:rPr lang="en-GB" dirty="0"/>
              <a:t> </a:t>
            </a:r>
            <a:r>
              <a:rPr lang="en-GB" dirty="0" err="1"/>
              <a:t>přiměřenost</a:t>
            </a:r>
            <a:r>
              <a:rPr lang="en-GB" dirty="0"/>
              <a:t> </a:t>
            </a:r>
            <a:r>
              <a:rPr lang="en-GB" dirty="0" err="1"/>
              <a:t>informací</a:t>
            </a:r>
            <a:r>
              <a:rPr lang="en-GB" dirty="0"/>
              <a:t> </a:t>
            </a:r>
            <a:r>
              <a:rPr lang="en-GB" dirty="0" err="1"/>
              <a:t>uvedených</a:t>
            </a:r>
            <a:r>
              <a:rPr lang="en-GB" dirty="0"/>
              <a:t> v </a:t>
            </a:r>
            <a:r>
              <a:rPr lang="en-GB" dirty="0" err="1"/>
              <a:t>tomto</a:t>
            </a:r>
            <a:r>
              <a:rPr lang="en-GB" dirty="0"/>
              <a:t> </a:t>
            </a:r>
            <a:r>
              <a:rPr lang="en-GB" dirty="0" err="1"/>
              <a:t>dokumentu</a:t>
            </a:r>
            <a:r>
              <a:rPr lang="en-GB" dirty="0"/>
              <a:t> </a:t>
            </a:r>
            <a:r>
              <a:rPr lang="en-GB" dirty="0" err="1"/>
              <a:t>nebo</a:t>
            </a:r>
            <a:r>
              <a:rPr lang="en-GB" dirty="0"/>
              <a:t> za </a:t>
            </a:r>
            <a:r>
              <a:rPr lang="en-GB" dirty="0" err="1"/>
              <a:t>určení</a:t>
            </a:r>
            <a:r>
              <a:rPr lang="en-GB" dirty="0"/>
              <a:t>, </a:t>
            </a:r>
            <a:r>
              <a:rPr lang="en-GB" dirty="0" err="1"/>
              <a:t>zda</a:t>
            </a:r>
            <a:r>
              <a:rPr lang="en-GB" dirty="0"/>
              <a:t> </a:t>
            </a:r>
            <a:r>
              <a:rPr lang="en-GB" dirty="0" err="1"/>
              <a:t>služby</a:t>
            </a:r>
            <a:r>
              <a:rPr lang="en-GB" dirty="0"/>
              <a:t> </a:t>
            </a:r>
            <a:r>
              <a:rPr lang="en-GB" dirty="0" err="1"/>
              <a:t>zamýšlené</a:t>
            </a:r>
            <a:r>
              <a:rPr lang="en-GB" dirty="0"/>
              <a:t> </a:t>
            </a:r>
            <a:br>
              <a:rPr lang="en-GB" dirty="0"/>
            </a:br>
            <a:r>
              <a:rPr lang="en-GB" dirty="0"/>
              <a:t>v </a:t>
            </a:r>
            <a:r>
              <a:rPr lang="en-GB" dirty="0" err="1"/>
              <a:t>tomto</a:t>
            </a:r>
            <a:r>
              <a:rPr lang="en-GB" dirty="0"/>
              <a:t> </a:t>
            </a:r>
            <a:r>
              <a:rPr lang="en-GB" dirty="0" err="1"/>
              <a:t>dokumentu</a:t>
            </a:r>
            <a:r>
              <a:rPr lang="en-GB" dirty="0"/>
              <a:t> </a:t>
            </a:r>
            <a:r>
              <a:rPr lang="en-GB" dirty="0" err="1"/>
              <a:t>jsou</a:t>
            </a:r>
            <a:r>
              <a:rPr lang="en-GB" dirty="0"/>
              <a:t> </a:t>
            </a:r>
            <a:r>
              <a:rPr lang="en-GB" dirty="0" err="1"/>
              <a:t>nebo</a:t>
            </a:r>
            <a:r>
              <a:rPr lang="en-GB" dirty="0"/>
              <a:t> </a:t>
            </a:r>
            <a:r>
              <a:rPr lang="en-GB" dirty="0" err="1"/>
              <a:t>nejsou</a:t>
            </a:r>
            <a:r>
              <a:rPr lang="en-GB" dirty="0"/>
              <a:t> </a:t>
            </a:r>
            <a:r>
              <a:rPr lang="en-GB" dirty="0" err="1"/>
              <a:t>vhodnými</a:t>
            </a:r>
            <a:r>
              <a:rPr lang="en-GB" dirty="0"/>
              <a:t> </a:t>
            </a:r>
            <a:r>
              <a:rPr lang="en-GB" dirty="0" err="1"/>
              <a:t>investicemi</a:t>
            </a:r>
            <a:r>
              <a:rPr lang="en-GB" dirty="0"/>
              <a:t> pro </a:t>
            </a:r>
            <a:r>
              <a:rPr lang="en-GB" dirty="0" err="1"/>
              <a:t>potenciálního</a:t>
            </a:r>
            <a:r>
              <a:rPr lang="en-GB" dirty="0"/>
              <a:t> </a:t>
            </a:r>
            <a:r>
              <a:rPr lang="en-GB" dirty="0" err="1"/>
              <a:t>investora</a:t>
            </a:r>
            <a:r>
              <a:rPr lang="en-GB" dirty="0"/>
              <a:t>. CMA </a:t>
            </a:r>
            <a:r>
              <a:rPr lang="en-GB" dirty="0" err="1"/>
              <a:t>také</a:t>
            </a:r>
            <a:r>
              <a:rPr lang="en-GB" dirty="0"/>
              <a:t> </a:t>
            </a:r>
            <a:r>
              <a:rPr lang="en-GB" dirty="0" err="1"/>
              <a:t>nenese</a:t>
            </a:r>
            <a:r>
              <a:rPr lang="en-GB" dirty="0"/>
              <a:t> </a:t>
            </a:r>
            <a:r>
              <a:rPr lang="en-GB" dirty="0" err="1"/>
              <a:t>odpovědnost</a:t>
            </a:r>
            <a:r>
              <a:rPr lang="en-GB" dirty="0"/>
              <a:t> za </a:t>
            </a:r>
            <a:r>
              <a:rPr lang="en-GB" dirty="0" err="1"/>
              <a:t>škody</a:t>
            </a:r>
            <a:r>
              <a:rPr lang="en-GB" dirty="0"/>
              <a:t> </a:t>
            </a:r>
            <a:r>
              <a:rPr lang="en-GB" dirty="0" err="1"/>
              <a:t>nebo</a:t>
            </a:r>
            <a:r>
              <a:rPr lang="en-GB" dirty="0"/>
              <a:t> </a:t>
            </a:r>
            <a:r>
              <a:rPr lang="en-GB" dirty="0" err="1"/>
              <a:t>ztráty</a:t>
            </a:r>
            <a:r>
              <a:rPr lang="en-GB" dirty="0"/>
              <a:t> </a:t>
            </a:r>
            <a:r>
              <a:rPr lang="en-GB" dirty="0" err="1"/>
              <a:t>vyplývající</a:t>
            </a:r>
            <a:r>
              <a:rPr lang="en-GB" dirty="0"/>
              <a:t> ze </a:t>
            </a:r>
            <a:r>
              <a:rPr lang="en-GB" dirty="0" err="1"/>
              <a:t>spoléhání</a:t>
            </a:r>
            <a:r>
              <a:rPr lang="en-GB" dirty="0"/>
              <a:t> se </a:t>
            </a:r>
            <a:r>
              <a:rPr lang="en-GB" dirty="0" err="1"/>
              <a:t>na</a:t>
            </a:r>
            <a:r>
              <a:rPr lang="en-GB" dirty="0"/>
              <a:t> </a:t>
            </a:r>
            <a:r>
              <a:rPr lang="en-GB" dirty="0" err="1"/>
              <a:t>dokument</a:t>
            </a:r>
            <a:r>
              <a:rPr lang="en-GB" dirty="0"/>
              <a:t>.</a:t>
            </a:r>
          </a:p>
          <a:p>
            <a:r>
              <a:rPr lang="en-GB" b="1" dirty="0" err="1"/>
              <a:t>Katar</a:t>
            </a:r>
            <a:r>
              <a:rPr lang="en-GB" dirty="0"/>
              <a:t>: </a:t>
            </a:r>
            <a:r>
              <a:rPr lang="en-GB" dirty="0" err="1"/>
              <a:t>Tento</a:t>
            </a:r>
            <a:r>
              <a:rPr lang="en-GB" dirty="0"/>
              <a:t> </a:t>
            </a:r>
            <a:r>
              <a:rPr lang="en-GB" dirty="0" err="1"/>
              <a:t>dokument</a:t>
            </a:r>
            <a:r>
              <a:rPr lang="en-GB" dirty="0"/>
              <a:t> </a:t>
            </a:r>
            <a:r>
              <a:rPr lang="en-GB" dirty="0" err="1"/>
              <a:t>nebyl</a:t>
            </a:r>
            <a:r>
              <a:rPr lang="en-GB" dirty="0"/>
              <a:t> ani </a:t>
            </a:r>
            <a:r>
              <a:rPr lang="en-GB" dirty="0" err="1"/>
              <a:t>nebude</a:t>
            </a:r>
            <a:r>
              <a:rPr lang="en-GB" dirty="0"/>
              <a:t> </a:t>
            </a:r>
            <a:r>
              <a:rPr lang="en-GB" dirty="0" err="1"/>
              <a:t>registrován</a:t>
            </a:r>
            <a:r>
              <a:rPr lang="en-GB" dirty="0"/>
              <a:t>, </a:t>
            </a:r>
            <a:r>
              <a:rPr lang="en-GB" dirty="0" err="1"/>
              <a:t>kontrolován</a:t>
            </a:r>
            <a:r>
              <a:rPr lang="en-GB" dirty="0"/>
              <a:t> ani </a:t>
            </a:r>
            <a:r>
              <a:rPr lang="en-GB" dirty="0" err="1"/>
              <a:t>schválen</a:t>
            </a:r>
            <a:r>
              <a:rPr lang="en-GB" dirty="0"/>
              <a:t> </a:t>
            </a:r>
            <a:r>
              <a:rPr lang="en-GB" dirty="0" err="1"/>
              <a:t>katatarským</a:t>
            </a:r>
            <a:r>
              <a:rPr lang="en-GB" dirty="0"/>
              <a:t> </a:t>
            </a:r>
            <a:r>
              <a:rPr lang="en-GB" dirty="0" err="1"/>
              <a:t>úřadem</a:t>
            </a:r>
            <a:r>
              <a:rPr lang="en-GB" dirty="0"/>
              <a:t> pro </a:t>
            </a:r>
            <a:r>
              <a:rPr lang="en-GB" dirty="0" err="1"/>
              <a:t>finanční</a:t>
            </a:r>
            <a:r>
              <a:rPr lang="en-GB" dirty="0"/>
              <a:t> </a:t>
            </a:r>
            <a:r>
              <a:rPr lang="en-GB" dirty="0" err="1"/>
              <a:t>trhy</a:t>
            </a:r>
            <a:r>
              <a:rPr lang="en-GB" dirty="0"/>
              <a:t>, </a:t>
            </a:r>
            <a:r>
              <a:rPr lang="en-GB" dirty="0" err="1"/>
              <a:t>regulačním</a:t>
            </a:r>
            <a:r>
              <a:rPr lang="en-GB" dirty="0"/>
              <a:t> </a:t>
            </a:r>
            <a:r>
              <a:rPr lang="en-GB" dirty="0" err="1"/>
              <a:t>úřadem</a:t>
            </a:r>
            <a:r>
              <a:rPr lang="en-GB" dirty="0"/>
              <a:t> pro </a:t>
            </a:r>
            <a:r>
              <a:rPr lang="en-GB" dirty="0" err="1"/>
              <a:t>finanční</a:t>
            </a:r>
            <a:r>
              <a:rPr lang="en-GB" dirty="0"/>
              <a:t> centrum </a:t>
            </a:r>
            <a:r>
              <a:rPr lang="en-GB" dirty="0" err="1"/>
              <a:t>Kataru</a:t>
            </a:r>
            <a:r>
              <a:rPr lang="en-GB" dirty="0"/>
              <a:t> </a:t>
            </a:r>
            <a:r>
              <a:rPr lang="en-GB" dirty="0" err="1"/>
              <a:t>nebo</a:t>
            </a:r>
            <a:r>
              <a:rPr lang="en-GB" dirty="0"/>
              <a:t> </a:t>
            </a:r>
            <a:r>
              <a:rPr lang="en-GB" dirty="0" err="1"/>
              <a:t>centrální</a:t>
            </a:r>
            <a:r>
              <a:rPr lang="en-GB" dirty="0"/>
              <a:t> </a:t>
            </a:r>
            <a:r>
              <a:rPr lang="en-GB" dirty="0" err="1"/>
              <a:t>bankou</a:t>
            </a:r>
            <a:r>
              <a:rPr lang="en-GB" dirty="0"/>
              <a:t> </a:t>
            </a:r>
            <a:r>
              <a:rPr lang="en-GB" dirty="0" err="1"/>
              <a:t>Kataru</a:t>
            </a:r>
            <a:r>
              <a:rPr lang="en-GB" dirty="0"/>
              <a:t> a </a:t>
            </a:r>
            <a:r>
              <a:rPr lang="en-GB" dirty="0" err="1"/>
              <a:t>nesmí</a:t>
            </a:r>
            <a:r>
              <a:rPr lang="en-GB" dirty="0"/>
              <a:t> </a:t>
            </a:r>
            <a:r>
              <a:rPr lang="en-GB" dirty="0" err="1"/>
              <a:t>být</a:t>
            </a:r>
            <a:r>
              <a:rPr lang="en-GB" dirty="0"/>
              <a:t> </a:t>
            </a:r>
            <a:r>
              <a:rPr lang="en-GB" dirty="0" err="1"/>
              <a:t>veřejně</a:t>
            </a:r>
            <a:r>
              <a:rPr lang="en-GB" dirty="0"/>
              <a:t> </a:t>
            </a:r>
            <a:r>
              <a:rPr lang="en-GB" dirty="0" err="1"/>
              <a:t>distribuován</a:t>
            </a:r>
            <a:r>
              <a:rPr lang="en-GB" dirty="0"/>
              <a:t>. </a:t>
            </a:r>
            <a:r>
              <a:rPr lang="en-GB" dirty="0" err="1"/>
              <a:t>Není</a:t>
            </a:r>
            <a:r>
              <a:rPr lang="en-GB" dirty="0"/>
              <a:t> </a:t>
            </a:r>
            <a:r>
              <a:rPr lang="en-GB" dirty="0" err="1"/>
              <a:t>určen</a:t>
            </a:r>
            <a:r>
              <a:rPr lang="en-GB" dirty="0"/>
              <a:t> k </a:t>
            </a:r>
            <a:r>
              <a:rPr lang="en-GB" dirty="0" err="1"/>
              <a:t>obecnému</a:t>
            </a:r>
            <a:r>
              <a:rPr lang="en-GB" dirty="0"/>
              <a:t> </a:t>
            </a:r>
            <a:r>
              <a:rPr lang="en-GB" dirty="0" err="1"/>
              <a:t>oběhu</a:t>
            </a:r>
            <a:r>
              <a:rPr lang="en-GB" dirty="0"/>
              <a:t> </a:t>
            </a:r>
            <a:r>
              <a:rPr lang="en-GB" dirty="0" err="1"/>
              <a:t>ve</a:t>
            </a:r>
            <a:r>
              <a:rPr lang="en-GB" dirty="0"/>
              <a:t> </a:t>
            </a:r>
            <a:r>
              <a:rPr lang="en-GB" dirty="0" err="1"/>
              <a:t>státě</a:t>
            </a:r>
            <a:r>
              <a:rPr lang="en-GB" dirty="0"/>
              <a:t> </a:t>
            </a:r>
            <a:r>
              <a:rPr lang="en-GB" dirty="0" err="1"/>
              <a:t>Katar</a:t>
            </a:r>
            <a:r>
              <a:rPr lang="en-GB" dirty="0"/>
              <a:t> </a:t>
            </a:r>
            <a:br>
              <a:rPr lang="en-GB" dirty="0"/>
            </a:br>
            <a:r>
              <a:rPr lang="en-GB" dirty="0"/>
              <a:t>a </a:t>
            </a:r>
            <a:r>
              <a:rPr lang="en-GB" dirty="0" err="1"/>
              <a:t>nesmí</a:t>
            </a:r>
            <a:r>
              <a:rPr lang="en-GB" dirty="0"/>
              <a:t> </a:t>
            </a:r>
            <a:r>
              <a:rPr lang="en-GB" dirty="0" err="1"/>
              <a:t>být</a:t>
            </a:r>
            <a:r>
              <a:rPr lang="en-GB" dirty="0"/>
              <a:t> </a:t>
            </a:r>
            <a:r>
              <a:rPr lang="en-GB" dirty="0" err="1"/>
              <a:t>reprodukován</a:t>
            </a:r>
            <a:r>
              <a:rPr lang="en-GB" dirty="0"/>
              <a:t> ani </a:t>
            </a:r>
            <a:r>
              <a:rPr lang="en-GB" dirty="0" err="1"/>
              <a:t>používán</a:t>
            </a:r>
            <a:r>
              <a:rPr lang="en-GB" dirty="0"/>
              <a:t> k </a:t>
            </a:r>
            <a:r>
              <a:rPr lang="en-GB" dirty="0" err="1"/>
              <a:t>žádnému</a:t>
            </a:r>
            <a:r>
              <a:rPr lang="en-GB" dirty="0"/>
              <a:t> </a:t>
            </a:r>
            <a:r>
              <a:rPr lang="en-GB" dirty="0" err="1"/>
              <a:t>jinému</a:t>
            </a:r>
            <a:r>
              <a:rPr lang="en-GB" dirty="0"/>
              <a:t> </a:t>
            </a:r>
            <a:r>
              <a:rPr lang="en-GB" dirty="0" err="1"/>
              <a:t>účelu</a:t>
            </a:r>
            <a:r>
              <a:rPr lang="en-GB" dirty="0"/>
              <a:t>.</a:t>
            </a:r>
          </a:p>
          <a:p>
            <a:r>
              <a:rPr lang="en-GB" b="1" dirty="0"/>
              <a:t>SAE</a:t>
            </a:r>
            <a:r>
              <a:rPr lang="en-GB" dirty="0"/>
              <a:t>: </a:t>
            </a:r>
            <a:r>
              <a:rPr lang="en-GB" dirty="0" err="1"/>
              <a:t>Tento</a:t>
            </a:r>
            <a:r>
              <a:rPr lang="en-GB" dirty="0"/>
              <a:t> </a:t>
            </a:r>
            <a:r>
              <a:rPr lang="en-GB" dirty="0" err="1"/>
              <a:t>dokument</a:t>
            </a:r>
            <a:r>
              <a:rPr lang="en-GB" dirty="0"/>
              <a:t> </a:t>
            </a:r>
            <a:r>
              <a:rPr lang="en-GB" dirty="0" err="1"/>
              <a:t>nebyl</a:t>
            </a:r>
            <a:r>
              <a:rPr lang="en-GB" dirty="0"/>
              <a:t> </a:t>
            </a:r>
            <a:r>
              <a:rPr lang="en-GB" dirty="0" err="1"/>
              <a:t>schválen</a:t>
            </a:r>
            <a:r>
              <a:rPr lang="en-GB" dirty="0"/>
              <a:t> ani </a:t>
            </a:r>
            <a:r>
              <a:rPr lang="en-GB" dirty="0" err="1"/>
              <a:t>předložen</a:t>
            </a:r>
            <a:r>
              <a:rPr lang="en-GB" dirty="0"/>
              <a:t> </a:t>
            </a:r>
            <a:r>
              <a:rPr lang="en-GB" dirty="0" err="1"/>
              <a:t>centrální</a:t>
            </a:r>
            <a:r>
              <a:rPr lang="en-GB" dirty="0"/>
              <a:t> </a:t>
            </a:r>
            <a:r>
              <a:rPr lang="en-GB" dirty="0" err="1"/>
              <a:t>bance</a:t>
            </a:r>
            <a:r>
              <a:rPr lang="en-GB" dirty="0"/>
              <a:t> </a:t>
            </a:r>
            <a:r>
              <a:rPr lang="en-GB" dirty="0" err="1"/>
              <a:t>Spojených</a:t>
            </a:r>
            <a:r>
              <a:rPr lang="en-GB" dirty="0"/>
              <a:t> </a:t>
            </a:r>
            <a:r>
              <a:rPr lang="en-GB" dirty="0" err="1"/>
              <a:t>arabských</a:t>
            </a:r>
            <a:r>
              <a:rPr lang="en-GB" dirty="0"/>
              <a:t> </a:t>
            </a:r>
            <a:r>
              <a:rPr lang="en-GB" dirty="0" err="1"/>
              <a:t>emirátů</a:t>
            </a:r>
            <a:r>
              <a:rPr lang="en-GB" dirty="0"/>
              <a:t> ani </a:t>
            </a:r>
            <a:r>
              <a:rPr lang="en-GB" dirty="0" err="1"/>
              <a:t>úřadu</a:t>
            </a:r>
            <a:r>
              <a:rPr lang="en-GB" dirty="0"/>
              <a:t> pro </a:t>
            </a:r>
            <a:r>
              <a:rPr lang="en-GB" dirty="0" err="1"/>
              <a:t>cenné</a:t>
            </a:r>
            <a:r>
              <a:rPr lang="en-GB" dirty="0"/>
              <a:t> </a:t>
            </a:r>
            <a:r>
              <a:rPr lang="en-GB" dirty="0" err="1"/>
              <a:t>papíry</a:t>
            </a:r>
            <a:r>
              <a:rPr lang="en-GB" dirty="0"/>
              <a:t> a </a:t>
            </a:r>
            <a:r>
              <a:rPr lang="en-GB" dirty="0" err="1"/>
              <a:t>komodity</a:t>
            </a:r>
            <a:r>
              <a:rPr lang="en-GB" dirty="0"/>
              <a:t>. </a:t>
            </a:r>
            <a:r>
              <a:rPr lang="en-GB" dirty="0" err="1"/>
              <a:t>Pokud</a:t>
            </a:r>
            <a:r>
              <a:rPr lang="en-GB" dirty="0"/>
              <a:t> </a:t>
            </a:r>
            <a:r>
              <a:rPr lang="en-GB" dirty="0" err="1"/>
              <a:t>nerozumíte</a:t>
            </a:r>
            <a:r>
              <a:rPr lang="en-GB" dirty="0"/>
              <a:t> </a:t>
            </a:r>
            <a:r>
              <a:rPr lang="en-GB" dirty="0" err="1"/>
              <a:t>obsahu</a:t>
            </a:r>
            <a:r>
              <a:rPr lang="en-GB" dirty="0"/>
              <a:t> </a:t>
            </a:r>
            <a:r>
              <a:rPr lang="en-GB" dirty="0" err="1"/>
              <a:t>tohoto</a:t>
            </a:r>
            <a:r>
              <a:rPr lang="en-GB" dirty="0"/>
              <a:t> </a:t>
            </a:r>
            <a:r>
              <a:rPr lang="en-GB" dirty="0" err="1"/>
              <a:t>dokumentu</a:t>
            </a:r>
            <a:r>
              <a:rPr lang="en-GB" dirty="0"/>
              <a:t>, </a:t>
            </a:r>
            <a:r>
              <a:rPr lang="en-GB" dirty="0" err="1"/>
              <a:t>měli</a:t>
            </a:r>
            <a:r>
              <a:rPr lang="en-GB" dirty="0"/>
              <a:t> </a:t>
            </a:r>
            <a:r>
              <a:rPr lang="en-GB" dirty="0" err="1"/>
              <a:t>byste</a:t>
            </a:r>
            <a:r>
              <a:rPr lang="en-GB" dirty="0"/>
              <a:t> se </a:t>
            </a:r>
            <a:r>
              <a:rPr lang="en-GB" dirty="0" err="1"/>
              <a:t>poradit</a:t>
            </a:r>
            <a:r>
              <a:rPr lang="en-GB" dirty="0"/>
              <a:t> </a:t>
            </a:r>
            <a:br>
              <a:rPr lang="en-GB" dirty="0"/>
            </a:br>
            <a:r>
              <a:rPr lang="en-GB" dirty="0"/>
              <a:t>s </a:t>
            </a:r>
            <a:r>
              <a:rPr lang="en-GB" dirty="0" err="1"/>
              <a:t>finančním</a:t>
            </a:r>
            <a:r>
              <a:rPr lang="en-GB" dirty="0"/>
              <a:t> </a:t>
            </a:r>
            <a:r>
              <a:rPr lang="en-GB" dirty="0" err="1"/>
              <a:t>poradcem</a:t>
            </a:r>
            <a:r>
              <a:rPr lang="en-GB" dirty="0"/>
              <a:t>.</a:t>
            </a:r>
          </a:p>
          <a:p>
            <a:r>
              <a:rPr lang="en-GB" b="1" dirty="0" err="1"/>
              <a:t>Saúdská</a:t>
            </a:r>
            <a:r>
              <a:rPr lang="en-GB" b="1" dirty="0"/>
              <a:t> </a:t>
            </a:r>
            <a:r>
              <a:rPr lang="en-GB" b="1" dirty="0" err="1"/>
              <a:t>Arábie</a:t>
            </a:r>
            <a:r>
              <a:rPr lang="en-GB" dirty="0"/>
              <a:t>: </a:t>
            </a:r>
            <a:r>
              <a:rPr lang="en-GB" dirty="0" err="1"/>
              <a:t>Úřad</a:t>
            </a:r>
            <a:r>
              <a:rPr lang="en-GB" dirty="0"/>
              <a:t> pro </a:t>
            </a:r>
            <a:r>
              <a:rPr lang="en-GB" dirty="0" err="1"/>
              <a:t>kapitálový</a:t>
            </a:r>
            <a:r>
              <a:rPr lang="en-GB" dirty="0"/>
              <a:t> </a:t>
            </a:r>
            <a:r>
              <a:rPr lang="en-GB" dirty="0" err="1"/>
              <a:t>trh</a:t>
            </a:r>
            <a:r>
              <a:rPr lang="en-GB" dirty="0"/>
              <a:t> </a:t>
            </a:r>
            <a:r>
              <a:rPr lang="en-GB" dirty="0" err="1"/>
              <a:t>nečiní</a:t>
            </a:r>
            <a:r>
              <a:rPr lang="en-GB" dirty="0"/>
              <a:t> </a:t>
            </a:r>
            <a:r>
              <a:rPr lang="en-GB" dirty="0" err="1"/>
              <a:t>žádná</a:t>
            </a:r>
            <a:r>
              <a:rPr lang="en-GB" dirty="0"/>
              <a:t> </a:t>
            </a:r>
            <a:r>
              <a:rPr lang="en-GB" dirty="0" err="1"/>
              <a:t>prohlášení</a:t>
            </a:r>
            <a:r>
              <a:rPr lang="en-GB" dirty="0"/>
              <a:t> </a:t>
            </a:r>
            <a:r>
              <a:rPr lang="en-GB" dirty="0" err="1"/>
              <a:t>ohledně</a:t>
            </a:r>
            <a:r>
              <a:rPr lang="en-GB" dirty="0"/>
              <a:t> </a:t>
            </a:r>
            <a:r>
              <a:rPr lang="en-GB" dirty="0" err="1"/>
              <a:t>přesnosti</a:t>
            </a:r>
            <a:r>
              <a:rPr lang="en-GB" dirty="0"/>
              <a:t> </a:t>
            </a:r>
            <a:r>
              <a:rPr lang="en-GB" dirty="0" err="1"/>
              <a:t>nebo</a:t>
            </a:r>
            <a:r>
              <a:rPr lang="en-GB" dirty="0"/>
              <a:t> </a:t>
            </a:r>
            <a:r>
              <a:rPr lang="en-GB" dirty="0" err="1"/>
              <a:t>úplnosti</a:t>
            </a:r>
            <a:r>
              <a:rPr lang="en-GB" dirty="0"/>
              <a:t> </a:t>
            </a:r>
            <a:r>
              <a:rPr lang="en-GB" dirty="0" err="1"/>
              <a:t>tohoto</a:t>
            </a:r>
            <a:r>
              <a:rPr lang="en-GB" dirty="0"/>
              <a:t> </a:t>
            </a:r>
            <a:r>
              <a:rPr lang="en-GB" dirty="0" err="1"/>
              <a:t>dokumentu</a:t>
            </a:r>
            <a:r>
              <a:rPr lang="en-GB" dirty="0"/>
              <a:t> a </a:t>
            </a:r>
            <a:r>
              <a:rPr lang="en-GB" dirty="0" err="1"/>
              <a:t>výslovně</a:t>
            </a:r>
            <a:r>
              <a:rPr lang="en-GB" dirty="0"/>
              <a:t> se </a:t>
            </a:r>
            <a:r>
              <a:rPr lang="en-GB" dirty="0" err="1"/>
              <a:t>zříká</a:t>
            </a:r>
            <a:r>
              <a:rPr lang="en-GB" dirty="0"/>
              <a:t> </a:t>
            </a:r>
            <a:r>
              <a:rPr lang="en-GB" dirty="0" err="1"/>
              <a:t>jakékoli</a:t>
            </a:r>
            <a:r>
              <a:rPr lang="en-GB" dirty="0"/>
              <a:t> </a:t>
            </a:r>
            <a:r>
              <a:rPr lang="en-GB" dirty="0" err="1"/>
              <a:t>odpovědnosti</a:t>
            </a:r>
            <a:r>
              <a:rPr lang="en-GB" dirty="0"/>
              <a:t> za </a:t>
            </a:r>
            <a:r>
              <a:rPr lang="en-GB" dirty="0" err="1"/>
              <a:t>jakékoli</a:t>
            </a:r>
            <a:r>
              <a:rPr lang="en-GB" dirty="0"/>
              <a:t> </a:t>
            </a:r>
            <a:r>
              <a:rPr lang="en-GB" dirty="0" err="1"/>
              <a:t>ztráty</a:t>
            </a:r>
            <a:r>
              <a:rPr lang="en-GB" dirty="0"/>
              <a:t> </a:t>
            </a:r>
            <a:r>
              <a:rPr lang="en-GB" dirty="0" err="1"/>
              <a:t>vyplývající</a:t>
            </a:r>
            <a:r>
              <a:rPr lang="en-GB" dirty="0"/>
              <a:t> z </a:t>
            </a:r>
            <a:r>
              <a:rPr lang="en-GB" dirty="0" err="1"/>
              <a:t>jakékoli</a:t>
            </a:r>
            <a:r>
              <a:rPr lang="en-GB" dirty="0"/>
              <a:t> </a:t>
            </a:r>
            <a:r>
              <a:rPr lang="en-GB" dirty="0" err="1"/>
              <a:t>části</a:t>
            </a:r>
            <a:r>
              <a:rPr lang="en-GB" dirty="0"/>
              <a:t> </a:t>
            </a:r>
            <a:r>
              <a:rPr lang="en-GB" dirty="0" err="1"/>
              <a:t>tohoto</a:t>
            </a:r>
            <a:r>
              <a:rPr lang="en-GB" dirty="0"/>
              <a:t> </a:t>
            </a:r>
            <a:r>
              <a:rPr lang="en-GB" dirty="0" err="1"/>
              <a:t>dokumentu</a:t>
            </a:r>
            <a:r>
              <a:rPr lang="en-GB" dirty="0"/>
              <a:t> </a:t>
            </a:r>
            <a:r>
              <a:rPr lang="en-GB" dirty="0" err="1"/>
              <a:t>nebo</a:t>
            </a:r>
            <a:r>
              <a:rPr lang="en-GB" dirty="0"/>
              <a:t> </a:t>
            </a:r>
            <a:r>
              <a:rPr lang="en-GB" dirty="0" err="1"/>
              <a:t>vzniklé</a:t>
            </a:r>
            <a:r>
              <a:rPr lang="en-GB" dirty="0"/>
              <a:t> </a:t>
            </a:r>
            <a:r>
              <a:rPr lang="en-GB" dirty="0" err="1"/>
              <a:t>na</a:t>
            </a:r>
            <a:r>
              <a:rPr lang="en-GB" dirty="0"/>
              <a:t> </a:t>
            </a:r>
            <a:r>
              <a:rPr lang="en-GB" dirty="0" err="1"/>
              <a:t>základě</a:t>
            </a:r>
            <a:r>
              <a:rPr lang="en-GB" dirty="0"/>
              <a:t> </a:t>
            </a:r>
            <a:r>
              <a:rPr lang="en-GB" dirty="0" err="1"/>
              <a:t>této</a:t>
            </a:r>
            <a:r>
              <a:rPr lang="en-GB" dirty="0"/>
              <a:t> </a:t>
            </a:r>
            <a:r>
              <a:rPr lang="en-GB" dirty="0" err="1"/>
              <a:t>části</a:t>
            </a:r>
            <a:r>
              <a:rPr lang="en-GB" dirty="0"/>
              <a:t>. </a:t>
            </a:r>
            <a:r>
              <a:rPr lang="en-GB" dirty="0" err="1"/>
              <a:t>Pokud</a:t>
            </a:r>
            <a:r>
              <a:rPr lang="en-GB" dirty="0"/>
              <a:t> </a:t>
            </a:r>
            <a:r>
              <a:rPr lang="en-GB" dirty="0" err="1"/>
              <a:t>nerozumíte</a:t>
            </a:r>
            <a:r>
              <a:rPr lang="en-GB" dirty="0"/>
              <a:t> </a:t>
            </a:r>
            <a:r>
              <a:rPr lang="en-GB" dirty="0" err="1"/>
              <a:t>obsahu</a:t>
            </a:r>
            <a:r>
              <a:rPr lang="en-GB" dirty="0"/>
              <a:t> </a:t>
            </a:r>
            <a:r>
              <a:rPr lang="en-GB" dirty="0" err="1"/>
              <a:t>tohoto</a:t>
            </a:r>
            <a:r>
              <a:rPr lang="en-GB" dirty="0"/>
              <a:t> </a:t>
            </a:r>
            <a:r>
              <a:rPr lang="en-GB" dirty="0" err="1"/>
              <a:t>dokumentu</a:t>
            </a:r>
            <a:r>
              <a:rPr lang="en-GB" dirty="0"/>
              <a:t>, </a:t>
            </a:r>
            <a:r>
              <a:rPr lang="en-GB" dirty="0" err="1"/>
              <a:t>měli</a:t>
            </a:r>
            <a:r>
              <a:rPr lang="en-GB" dirty="0"/>
              <a:t> </a:t>
            </a:r>
            <a:r>
              <a:rPr lang="en-GB" dirty="0" err="1"/>
              <a:t>byste</a:t>
            </a:r>
            <a:r>
              <a:rPr lang="en-GB" dirty="0"/>
              <a:t> se </a:t>
            </a:r>
            <a:r>
              <a:rPr lang="en-GB" dirty="0" err="1"/>
              <a:t>poradit</a:t>
            </a:r>
            <a:r>
              <a:rPr lang="en-GB" dirty="0"/>
              <a:t> s </a:t>
            </a:r>
            <a:r>
              <a:rPr lang="en-GB" dirty="0" err="1"/>
              <a:t>autorizovaným</a:t>
            </a:r>
            <a:r>
              <a:rPr lang="en-GB" dirty="0"/>
              <a:t> </a:t>
            </a:r>
            <a:r>
              <a:rPr lang="en-GB" dirty="0" err="1"/>
              <a:t>finančním</a:t>
            </a:r>
            <a:r>
              <a:rPr lang="en-GB" dirty="0"/>
              <a:t> </a:t>
            </a:r>
            <a:r>
              <a:rPr lang="en-GB" dirty="0" err="1"/>
              <a:t>poradcem</a:t>
            </a:r>
            <a:r>
              <a:rPr lang="en-GB" dirty="0"/>
              <a:t>.</a:t>
            </a:r>
          </a:p>
          <a:p>
            <a:r>
              <a:rPr lang="en-GB" b="1" dirty="0" err="1"/>
              <a:t>Jihoafrická</a:t>
            </a:r>
            <a:r>
              <a:rPr lang="en-GB" b="1" dirty="0"/>
              <a:t> </a:t>
            </a:r>
            <a:r>
              <a:rPr lang="en-GB" b="1" dirty="0" err="1"/>
              <a:t>republika</a:t>
            </a:r>
            <a:r>
              <a:rPr lang="en-GB" dirty="0"/>
              <a:t>: Goldman Sachs Asset Management International je </a:t>
            </a:r>
            <a:r>
              <a:rPr lang="en-GB" dirty="0" err="1"/>
              <a:t>autorizován</a:t>
            </a:r>
            <a:r>
              <a:rPr lang="en-GB" dirty="0"/>
              <a:t> </a:t>
            </a:r>
            <a:r>
              <a:rPr lang="en-GB" dirty="0" err="1"/>
              <a:t>radou</a:t>
            </a:r>
            <a:r>
              <a:rPr lang="en-GB" dirty="0"/>
              <a:t> pro </a:t>
            </a:r>
            <a:r>
              <a:rPr lang="en-GB" dirty="0" err="1"/>
              <a:t>finanční</a:t>
            </a:r>
            <a:r>
              <a:rPr lang="en-GB" dirty="0"/>
              <a:t> </a:t>
            </a:r>
            <a:r>
              <a:rPr lang="en-GB" dirty="0" err="1"/>
              <a:t>služby</a:t>
            </a:r>
            <a:r>
              <a:rPr lang="en-GB" dirty="0"/>
              <a:t> </a:t>
            </a:r>
            <a:r>
              <a:rPr lang="en-GB" dirty="0" err="1"/>
              <a:t>Jihoafrické</a:t>
            </a:r>
            <a:r>
              <a:rPr lang="en-GB" dirty="0"/>
              <a:t> </a:t>
            </a:r>
            <a:r>
              <a:rPr lang="en-GB" dirty="0" err="1"/>
              <a:t>republiky</a:t>
            </a:r>
            <a:r>
              <a:rPr lang="en-GB" dirty="0"/>
              <a:t> </a:t>
            </a:r>
            <a:r>
              <a:rPr lang="en-GB" dirty="0" err="1"/>
              <a:t>jako</a:t>
            </a:r>
            <a:r>
              <a:rPr lang="en-GB" dirty="0"/>
              <a:t> </a:t>
            </a:r>
            <a:r>
              <a:rPr lang="en-GB" dirty="0" err="1"/>
              <a:t>poskytovatel</a:t>
            </a:r>
            <a:r>
              <a:rPr lang="en-GB" dirty="0"/>
              <a:t> </a:t>
            </a:r>
            <a:r>
              <a:rPr lang="en-GB" dirty="0" err="1"/>
              <a:t>finančních</a:t>
            </a:r>
            <a:r>
              <a:rPr lang="en-GB" dirty="0"/>
              <a:t> </a:t>
            </a:r>
            <a:r>
              <a:rPr lang="en-GB" dirty="0" err="1"/>
              <a:t>služeb</a:t>
            </a:r>
            <a:r>
              <a:rPr lang="en-GB" dirty="0"/>
              <a:t>. </a:t>
            </a:r>
          </a:p>
          <a:p>
            <a:r>
              <a:rPr lang="en-GB" b="1" dirty="0" err="1"/>
              <a:t>Izrael</a:t>
            </a:r>
            <a:r>
              <a:rPr lang="en-GB" dirty="0"/>
              <a:t>: </a:t>
            </a:r>
            <a:r>
              <a:rPr lang="en-GB" dirty="0" err="1"/>
              <a:t>Tento</a:t>
            </a:r>
            <a:r>
              <a:rPr lang="en-GB" dirty="0"/>
              <a:t> </a:t>
            </a:r>
            <a:r>
              <a:rPr lang="en-GB" dirty="0" err="1"/>
              <a:t>dokument</a:t>
            </a:r>
            <a:r>
              <a:rPr lang="en-GB" dirty="0"/>
              <a:t> </a:t>
            </a:r>
            <a:r>
              <a:rPr lang="en-GB" dirty="0" err="1"/>
              <a:t>nebyl</a:t>
            </a:r>
            <a:r>
              <a:rPr lang="en-GB" dirty="0"/>
              <a:t> a </a:t>
            </a:r>
            <a:r>
              <a:rPr lang="en-GB" dirty="0" err="1"/>
              <a:t>nebude</a:t>
            </a:r>
            <a:r>
              <a:rPr lang="en-GB" dirty="0"/>
              <a:t> </a:t>
            </a:r>
            <a:r>
              <a:rPr lang="en-GB" dirty="0" err="1"/>
              <a:t>registrován</a:t>
            </a:r>
            <a:r>
              <a:rPr lang="en-GB" dirty="0"/>
              <a:t> ani </a:t>
            </a:r>
            <a:r>
              <a:rPr lang="en-GB" dirty="0" err="1"/>
              <a:t>přezkoumán</a:t>
            </a:r>
            <a:r>
              <a:rPr lang="en-GB" dirty="0"/>
              <a:t> </a:t>
            </a:r>
            <a:r>
              <a:rPr lang="en-GB" dirty="0" err="1"/>
              <a:t>nebo</a:t>
            </a:r>
            <a:r>
              <a:rPr lang="en-GB" dirty="0"/>
              <a:t> </a:t>
            </a:r>
            <a:r>
              <a:rPr lang="en-GB" dirty="0" err="1"/>
              <a:t>schválen</a:t>
            </a:r>
            <a:r>
              <a:rPr lang="en-GB" dirty="0"/>
              <a:t> </a:t>
            </a:r>
            <a:r>
              <a:rPr lang="en-GB" dirty="0" err="1"/>
              <a:t>Izraelským</a:t>
            </a:r>
            <a:r>
              <a:rPr lang="en-GB" dirty="0"/>
              <a:t> </a:t>
            </a:r>
            <a:r>
              <a:rPr lang="en-GB" dirty="0" err="1"/>
              <a:t>úřadem</a:t>
            </a:r>
            <a:r>
              <a:rPr lang="en-GB" dirty="0"/>
              <a:t> pro </a:t>
            </a:r>
            <a:r>
              <a:rPr lang="en-GB" dirty="0" err="1"/>
              <a:t>cenné</a:t>
            </a:r>
            <a:r>
              <a:rPr lang="en-GB" dirty="0"/>
              <a:t> </a:t>
            </a:r>
            <a:r>
              <a:rPr lang="en-GB" dirty="0" err="1"/>
              <a:t>papíry</a:t>
            </a:r>
            <a:r>
              <a:rPr lang="en-GB" dirty="0"/>
              <a:t> (ISA). </a:t>
            </a:r>
            <a:r>
              <a:rPr lang="en-GB" dirty="0" err="1"/>
              <a:t>Není</a:t>
            </a:r>
            <a:r>
              <a:rPr lang="en-GB" dirty="0"/>
              <a:t> </a:t>
            </a:r>
            <a:r>
              <a:rPr lang="en-GB" dirty="0" err="1"/>
              <a:t>určen</a:t>
            </a:r>
            <a:r>
              <a:rPr lang="en-GB" dirty="0"/>
              <a:t> </a:t>
            </a:r>
            <a:br>
              <a:rPr lang="en-GB" dirty="0"/>
            </a:br>
            <a:r>
              <a:rPr lang="en-GB" dirty="0"/>
              <a:t>k </a:t>
            </a:r>
            <a:r>
              <a:rPr lang="en-GB" dirty="0" err="1"/>
              <a:t>obecnému</a:t>
            </a:r>
            <a:r>
              <a:rPr lang="en-GB" dirty="0"/>
              <a:t> </a:t>
            </a:r>
            <a:r>
              <a:rPr lang="en-GB" dirty="0" err="1"/>
              <a:t>oběhu</a:t>
            </a:r>
            <a:r>
              <a:rPr lang="en-GB" dirty="0"/>
              <a:t> v </a:t>
            </a:r>
            <a:r>
              <a:rPr lang="en-GB" dirty="0" err="1"/>
              <a:t>Izraeli</a:t>
            </a:r>
            <a:r>
              <a:rPr lang="en-GB" dirty="0"/>
              <a:t> a </a:t>
            </a:r>
            <a:r>
              <a:rPr lang="en-GB" dirty="0" err="1"/>
              <a:t>nesmí</a:t>
            </a:r>
            <a:r>
              <a:rPr lang="en-GB" dirty="0"/>
              <a:t> </a:t>
            </a:r>
            <a:r>
              <a:rPr lang="en-GB" dirty="0" err="1"/>
              <a:t>být</a:t>
            </a:r>
            <a:r>
              <a:rPr lang="en-GB" dirty="0"/>
              <a:t> </a:t>
            </a:r>
            <a:r>
              <a:rPr lang="en-GB" dirty="0" err="1"/>
              <a:t>reprodukován</a:t>
            </a:r>
            <a:r>
              <a:rPr lang="en-GB" dirty="0"/>
              <a:t> ani </a:t>
            </a:r>
            <a:r>
              <a:rPr lang="en-GB" dirty="0" err="1"/>
              <a:t>používán</a:t>
            </a:r>
            <a:r>
              <a:rPr lang="en-GB" dirty="0"/>
              <a:t> </a:t>
            </a:r>
            <a:br>
              <a:rPr lang="en-GB" dirty="0"/>
            </a:br>
            <a:r>
              <a:rPr lang="en-GB" dirty="0"/>
              <a:t>k </a:t>
            </a:r>
            <a:r>
              <a:rPr lang="en-GB" dirty="0" err="1"/>
              <a:t>žádnému</a:t>
            </a:r>
            <a:r>
              <a:rPr lang="en-GB" dirty="0"/>
              <a:t> </a:t>
            </a:r>
            <a:r>
              <a:rPr lang="en-GB" dirty="0" err="1"/>
              <a:t>jinému</a:t>
            </a:r>
            <a:r>
              <a:rPr lang="en-GB" dirty="0"/>
              <a:t> </a:t>
            </a:r>
            <a:r>
              <a:rPr lang="en-GB" dirty="0" err="1"/>
              <a:t>účelu</a:t>
            </a:r>
            <a:r>
              <a:rPr lang="en-GB" dirty="0"/>
              <a:t>. </a:t>
            </a:r>
            <a:r>
              <a:rPr lang="en-GB" dirty="0" err="1"/>
              <a:t>Společnost</a:t>
            </a:r>
            <a:r>
              <a:rPr lang="en-GB" dirty="0"/>
              <a:t> Goldman Sachs Asset Management International </a:t>
            </a:r>
            <a:r>
              <a:rPr lang="en-GB" dirty="0" err="1"/>
              <a:t>nemá</a:t>
            </a:r>
            <a:r>
              <a:rPr lang="en-GB" dirty="0"/>
              <a:t> </a:t>
            </a:r>
            <a:r>
              <a:rPr lang="en-GB" dirty="0" err="1"/>
              <a:t>licenci</a:t>
            </a:r>
            <a:r>
              <a:rPr lang="en-GB" dirty="0"/>
              <a:t> k </a:t>
            </a:r>
            <a:r>
              <a:rPr lang="en-GB" dirty="0" err="1"/>
              <a:t>poskytování</a:t>
            </a:r>
            <a:r>
              <a:rPr lang="en-GB" dirty="0"/>
              <a:t> </a:t>
            </a:r>
            <a:r>
              <a:rPr lang="en-GB" dirty="0" err="1"/>
              <a:t>investičního</a:t>
            </a:r>
            <a:r>
              <a:rPr lang="en-GB" dirty="0"/>
              <a:t> </a:t>
            </a:r>
            <a:r>
              <a:rPr lang="en-GB" dirty="0" err="1"/>
              <a:t>poradenství</a:t>
            </a:r>
            <a:r>
              <a:rPr lang="en-GB" dirty="0"/>
              <a:t> </a:t>
            </a:r>
            <a:r>
              <a:rPr lang="en-GB" dirty="0" err="1"/>
              <a:t>nebo</a:t>
            </a:r>
            <a:r>
              <a:rPr lang="en-GB" dirty="0"/>
              <a:t> </a:t>
            </a:r>
            <a:r>
              <a:rPr lang="en-GB" dirty="0" err="1"/>
              <a:t>služeb</a:t>
            </a:r>
            <a:r>
              <a:rPr lang="en-GB" dirty="0"/>
              <a:t> </a:t>
            </a:r>
            <a:r>
              <a:rPr lang="en-GB" dirty="0" err="1"/>
              <a:t>správy</a:t>
            </a:r>
            <a:r>
              <a:rPr lang="en-GB" dirty="0"/>
              <a:t> v </a:t>
            </a:r>
            <a:r>
              <a:rPr lang="en-GB" dirty="0" err="1"/>
              <a:t>Izraeli</a:t>
            </a:r>
            <a:r>
              <a:rPr lang="en-GB" dirty="0"/>
              <a:t>.</a:t>
            </a:r>
          </a:p>
          <a:p>
            <a:pPr>
              <a:lnSpc>
                <a:spcPts val="900"/>
              </a:lnSpc>
              <a:spcBef>
                <a:spcPts val="400"/>
              </a:spcBef>
            </a:pPr>
            <a:r>
              <a:rPr lang="en-GB" b="1" dirty="0"/>
              <a:t>Chile</a:t>
            </a:r>
            <a:r>
              <a:rPr lang="en-GB" dirty="0"/>
              <a:t>: </a:t>
            </a:r>
            <a:r>
              <a:rPr lang="es-ES" dirty="0"/>
              <a:t>(i) Este material está sujeto a la Norma General N ° 336 de la Superintendencia de Valores y Seguros de Chile;(</a:t>
            </a:r>
            <a:r>
              <a:rPr lang="es-ES" dirty="0" err="1"/>
              <a:t>ii</a:t>
            </a:r>
            <a:r>
              <a:rPr lang="es-ES" dirty="0"/>
              <a:t>) Corresponde a valores no inscritos en el Registro de Valores o en el Registro de Valores Extranjeros mantenido por la Superintendencia de Valores y Seguros, </a:t>
            </a:r>
            <a:br>
              <a:rPr lang="es-ES" dirty="0"/>
            </a:br>
            <a:r>
              <a:rPr lang="es-ES" dirty="0"/>
              <a:t>los valores sobre los que se basa, no están sujetos a su control; (</a:t>
            </a:r>
            <a:r>
              <a:rPr lang="es-ES" dirty="0" err="1"/>
              <a:t>iii</a:t>
            </a:r>
            <a:r>
              <a:rPr lang="es-ES" dirty="0"/>
              <a:t>) Dado que estos valores no están registrados, no existe obligación por parte del emisor de entregar información pública sobre estos valores en Chile; Y (</a:t>
            </a:r>
            <a:r>
              <a:rPr lang="es-ES" dirty="0" err="1"/>
              <a:t>iv</a:t>
            </a:r>
            <a:r>
              <a:rPr lang="es-ES" dirty="0"/>
              <a:t>) Estos valores no podrán ser objeto de oferta pública hasta su inscripción en el correspondiente Registro de Valores.</a:t>
            </a:r>
          </a:p>
          <a:p>
            <a:r>
              <a:rPr lang="en-GB" b="1" dirty="0" err="1"/>
              <a:t>Asie</a:t>
            </a:r>
            <a:r>
              <a:rPr lang="en-GB" b="1" dirty="0"/>
              <a:t> a </a:t>
            </a:r>
            <a:r>
              <a:rPr lang="en-GB" b="1" dirty="0" err="1"/>
              <a:t>Tichomoří</a:t>
            </a:r>
            <a:r>
              <a:rPr lang="en-GB" dirty="0"/>
              <a:t>: </a:t>
            </a:r>
            <a:r>
              <a:rPr lang="en-GB" dirty="0" err="1"/>
              <a:t>Vezměte</a:t>
            </a:r>
            <a:r>
              <a:rPr lang="en-GB" dirty="0"/>
              <a:t> </a:t>
            </a:r>
            <a:r>
              <a:rPr lang="en-GB" dirty="0" err="1"/>
              <a:t>prosím</a:t>
            </a:r>
            <a:r>
              <a:rPr lang="en-GB" dirty="0"/>
              <a:t> </a:t>
            </a:r>
            <a:r>
              <a:rPr lang="en-GB" dirty="0" err="1"/>
              <a:t>na</a:t>
            </a:r>
            <a:r>
              <a:rPr lang="en-GB" dirty="0"/>
              <a:t> </a:t>
            </a:r>
            <a:r>
              <a:rPr lang="en-GB" dirty="0" err="1"/>
              <a:t>vědomí</a:t>
            </a:r>
            <a:r>
              <a:rPr lang="en-GB" dirty="0"/>
              <a:t>, </a:t>
            </a:r>
            <a:r>
              <a:rPr lang="en-GB" dirty="0" err="1"/>
              <a:t>že</a:t>
            </a:r>
            <a:r>
              <a:rPr lang="en-GB" dirty="0"/>
              <a:t> </a:t>
            </a:r>
            <a:r>
              <a:rPr lang="en-GB" dirty="0" err="1"/>
              <a:t>společnost</a:t>
            </a:r>
            <a:r>
              <a:rPr lang="en-GB" dirty="0"/>
              <a:t> Goldman Sachs Asset Management International ani </a:t>
            </a:r>
            <a:r>
              <a:rPr lang="en-GB" dirty="0" err="1"/>
              <a:t>žádné</a:t>
            </a:r>
            <a:r>
              <a:rPr lang="en-GB" dirty="0"/>
              <a:t> </a:t>
            </a:r>
            <a:r>
              <a:rPr lang="en-GB" dirty="0" err="1"/>
              <a:t>jiné</a:t>
            </a:r>
            <a:r>
              <a:rPr lang="en-GB" dirty="0"/>
              <a:t> </a:t>
            </a:r>
            <a:r>
              <a:rPr lang="en-GB" dirty="0" err="1"/>
              <a:t>subjekty</a:t>
            </a:r>
            <a:r>
              <a:rPr lang="en-GB" dirty="0"/>
              <a:t> </a:t>
            </a:r>
            <a:r>
              <a:rPr lang="en-GB" dirty="0" err="1"/>
              <a:t>zapojené</a:t>
            </a:r>
            <a:r>
              <a:rPr lang="en-GB" dirty="0"/>
              <a:t> do </a:t>
            </a:r>
            <a:r>
              <a:rPr lang="en-GB" dirty="0" err="1"/>
              <a:t>činnosti</a:t>
            </a:r>
            <a:r>
              <a:rPr lang="en-GB" dirty="0"/>
              <a:t> Goldman Sachs Asset Management (GSAM) </a:t>
            </a:r>
            <a:r>
              <a:rPr lang="en-GB" dirty="0" err="1"/>
              <a:t>nemají</a:t>
            </a:r>
            <a:r>
              <a:rPr lang="en-GB" dirty="0"/>
              <a:t> </a:t>
            </a:r>
            <a:r>
              <a:rPr lang="en-GB" dirty="0" err="1"/>
              <a:t>žádné</a:t>
            </a:r>
            <a:r>
              <a:rPr lang="en-GB" dirty="0"/>
              <a:t> licence, </a:t>
            </a:r>
            <a:r>
              <a:rPr lang="en-GB" dirty="0" err="1"/>
              <a:t>oprávnění</a:t>
            </a:r>
            <a:r>
              <a:rPr lang="en-GB" dirty="0"/>
              <a:t> ani </a:t>
            </a:r>
            <a:r>
              <a:rPr lang="en-GB" dirty="0" err="1"/>
              <a:t>registrace</a:t>
            </a:r>
            <a:r>
              <a:rPr lang="en-GB" dirty="0"/>
              <a:t> v </a:t>
            </a:r>
            <a:r>
              <a:rPr lang="en-GB" dirty="0" err="1"/>
              <a:t>Asii</a:t>
            </a:r>
            <a:r>
              <a:rPr lang="en-GB" dirty="0"/>
              <a:t> (</a:t>
            </a:r>
            <a:r>
              <a:rPr lang="en-GB" dirty="0" err="1"/>
              <a:t>jiné</a:t>
            </a:r>
            <a:r>
              <a:rPr lang="en-GB" dirty="0"/>
              <a:t> </a:t>
            </a:r>
            <a:r>
              <a:rPr lang="en-GB" dirty="0" err="1"/>
              <a:t>než</a:t>
            </a:r>
            <a:r>
              <a:rPr lang="en-GB" dirty="0"/>
              <a:t> </a:t>
            </a:r>
            <a:r>
              <a:rPr lang="en-GB" dirty="0" err="1"/>
              <a:t>Japonsko</a:t>
            </a:r>
            <a:r>
              <a:rPr lang="en-GB" dirty="0"/>
              <a:t>), s </a:t>
            </a:r>
            <a:r>
              <a:rPr lang="en-GB" dirty="0" err="1"/>
              <a:t>výjimkou</a:t>
            </a:r>
            <a:r>
              <a:rPr lang="en-GB" dirty="0"/>
              <a:t> toho, </a:t>
            </a:r>
            <a:r>
              <a:rPr lang="en-GB" dirty="0" err="1"/>
              <a:t>že</a:t>
            </a:r>
            <a:r>
              <a:rPr lang="en-GB" dirty="0"/>
              <a:t> </a:t>
            </a:r>
            <a:r>
              <a:rPr lang="en-GB" dirty="0" err="1"/>
              <a:t>podniká</a:t>
            </a:r>
            <a:r>
              <a:rPr lang="en-GB" dirty="0"/>
              <a:t> (</a:t>
            </a:r>
            <a:r>
              <a:rPr lang="en-GB" dirty="0" err="1"/>
              <a:t>podle</a:t>
            </a:r>
            <a:r>
              <a:rPr lang="en-GB" dirty="0"/>
              <a:t> </a:t>
            </a:r>
            <a:r>
              <a:rPr lang="en-GB" dirty="0" err="1"/>
              <a:t>platných</a:t>
            </a:r>
            <a:r>
              <a:rPr lang="en-GB" dirty="0"/>
              <a:t> </a:t>
            </a:r>
            <a:r>
              <a:rPr lang="en-GB" dirty="0" err="1"/>
              <a:t>místních</a:t>
            </a:r>
            <a:r>
              <a:rPr lang="en-GB" dirty="0"/>
              <a:t> </a:t>
            </a:r>
            <a:r>
              <a:rPr lang="en-GB" dirty="0" err="1"/>
              <a:t>předpisů</a:t>
            </a:r>
            <a:r>
              <a:rPr lang="en-GB" dirty="0"/>
              <a:t>) v </a:t>
            </a:r>
            <a:r>
              <a:rPr lang="en-GB" dirty="0" err="1"/>
              <a:t>následujících</a:t>
            </a:r>
            <a:r>
              <a:rPr lang="en-GB" dirty="0"/>
              <a:t> </a:t>
            </a:r>
            <a:r>
              <a:rPr lang="en-GB" dirty="0" err="1"/>
              <a:t>jurisdikcích</a:t>
            </a:r>
            <a:r>
              <a:rPr lang="en-GB" dirty="0"/>
              <a:t> a z </a:t>
            </a:r>
            <a:r>
              <a:rPr lang="en-GB" dirty="0" err="1"/>
              <a:t>následujících</a:t>
            </a:r>
            <a:r>
              <a:rPr lang="en-GB" dirty="0"/>
              <a:t> </a:t>
            </a:r>
            <a:r>
              <a:rPr lang="en-GB" dirty="0" err="1"/>
              <a:t>jurisdikcí</a:t>
            </a:r>
            <a:r>
              <a:rPr lang="en-GB" dirty="0"/>
              <a:t>: Hongkong, </a:t>
            </a:r>
            <a:r>
              <a:rPr lang="en-GB" dirty="0" err="1"/>
              <a:t>Singapur</a:t>
            </a:r>
            <a:r>
              <a:rPr lang="en-GB" dirty="0"/>
              <a:t> a </a:t>
            </a:r>
            <a:r>
              <a:rPr lang="en-GB" dirty="0" err="1"/>
              <a:t>Malajsie</a:t>
            </a:r>
            <a:r>
              <a:rPr lang="en-GB" dirty="0"/>
              <a:t>. </a:t>
            </a:r>
            <a:r>
              <a:rPr lang="en-GB" dirty="0" err="1"/>
              <a:t>Tento</a:t>
            </a:r>
            <a:r>
              <a:rPr lang="en-GB" dirty="0"/>
              <a:t> </a:t>
            </a:r>
            <a:r>
              <a:rPr lang="en-GB" dirty="0" err="1"/>
              <a:t>materiál</a:t>
            </a:r>
            <a:r>
              <a:rPr lang="en-GB" dirty="0"/>
              <a:t> </a:t>
            </a:r>
            <a:r>
              <a:rPr lang="en-GB" dirty="0" err="1"/>
              <a:t>byl</a:t>
            </a:r>
            <a:r>
              <a:rPr lang="en-GB" dirty="0"/>
              <a:t> </a:t>
            </a:r>
            <a:r>
              <a:rPr lang="en-GB" dirty="0" err="1"/>
              <a:t>vydán</a:t>
            </a:r>
            <a:r>
              <a:rPr lang="en-GB" dirty="0"/>
              <a:t> pro </a:t>
            </a:r>
            <a:r>
              <a:rPr lang="en-GB" dirty="0" err="1"/>
              <a:t>použití</a:t>
            </a:r>
            <a:r>
              <a:rPr lang="en-GB" dirty="0"/>
              <a:t> v </a:t>
            </a:r>
            <a:r>
              <a:rPr lang="en-GB" dirty="0" err="1"/>
              <a:t>Hongkongu</a:t>
            </a:r>
            <a:r>
              <a:rPr lang="en-GB" dirty="0"/>
              <a:t> </a:t>
            </a:r>
            <a:r>
              <a:rPr lang="en-GB" dirty="0" err="1"/>
              <a:t>nebo</a:t>
            </a:r>
            <a:r>
              <a:rPr lang="en-GB" dirty="0"/>
              <a:t> z </a:t>
            </a:r>
            <a:r>
              <a:rPr lang="en-GB" dirty="0" err="1"/>
              <a:t>Hongkongu</a:t>
            </a:r>
            <a:r>
              <a:rPr lang="en-GB" dirty="0"/>
              <a:t> </a:t>
            </a:r>
            <a:r>
              <a:rPr lang="en-GB" dirty="0" err="1"/>
              <a:t>společností</a:t>
            </a:r>
            <a:r>
              <a:rPr lang="en-GB" dirty="0"/>
              <a:t> Goldman Sachs Asset Management (Hong Kong) Limited, </a:t>
            </a:r>
            <a:br>
              <a:rPr lang="en-GB" dirty="0"/>
            </a:br>
            <a:r>
              <a:rPr lang="en-GB" dirty="0"/>
              <a:t>v </a:t>
            </a:r>
            <a:r>
              <a:rPr lang="en-GB" dirty="0" err="1"/>
              <a:t>Singapuru</a:t>
            </a:r>
            <a:r>
              <a:rPr lang="en-GB" dirty="0"/>
              <a:t> </a:t>
            </a:r>
            <a:r>
              <a:rPr lang="en-GB" dirty="0" err="1"/>
              <a:t>nebo</a:t>
            </a:r>
            <a:r>
              <a:rPr lang="en-GB" dirty="0"/>
              <a:t> z </a:t>
            </a:r>
            <a:r>
              <a:rPr lang="en-GB" dirty="0" err="1"/>
              <a:t>Singapuru</a:t>
            </a:r>
            <a:r>
              <a:rPr lang="en-GB" dirty="0"/>
              <a:t> </a:t>
            </a:r>
            <a:r>
              <a:rPr lang="en-GB" dirty="0" err="1"/>
              <a:t>společností</a:t>
            </a:r>
            <a:r>
              <a:rPr lang="en-GB" dirty="0"/>
              <a:t> Goldman Sachs Asset Management (</a:t>
            </a:r>
            <a:r>
              <a:rPr lang="en-GB" dirty="0" err="1"/>
              <a:t>Singapur</a:t>
            </a:r>
            <a:r>
              <a:rPr lang="en-GB" dirty="0"/>
              <a:t>) </a:t>
            </a:r>
            <a:r>
              <a:rPr lang="en-GB" dirty="0" err="1"/>
              <a:t>Pte.</a:t>
            </a:r>
            <a:r>
              <a:rPr lang="en-GB" dirty="0"/>
              <a:t> Ltd. (</a:t>
            </a:r>
            <a:r>
              <a:rPr lang="en-GB" dirty="0" err="1"/>
              <a:t>Číslo</a:t>
            </a:r>
            <a:r>
              <a:rPr lang="en-GB" dirty="0"/>
              <a:t> </a:t>
            </a:r>
            <a:r>
              <a:rPr lang="en-GB" dirty="0" err="1"/>
              <a:t>společnosti</a:t>
            </a:r>
            <a:r>
              <a:rPr lang="en-GB" dirty="0"/>
              <a:t>: 201329851H ) </a:t>
            </a:r>
            <a:br>
              <a:rPr lang="en-GB" dirty="0"/>
            </a:br>
            <a:r>
              <a:rPr lang="en-GB" dirty="0"/>
              <a:t>a v </a:t>
            </a:r>
            <a:r>
              <a:rPr lang="en-GB" dirty="0" err="1"/>
              <a:t>Malajsii</a:t>
            </a:r>
            <a:r>
              <a:rPr lang="en-GB" dirty="0"/>
              <a:t> by Goldman Sachs (Malaysia) </a:t>
            </a:r>
            <a:r>
              <a:rPr lang="en-GB" dirty="0" err="1"/>
              <a:t>Sdn</a:t>
            </a:r>
            <a:r>
              <a:rPr lang="en-GB" dirty="0"/>
              <a:t> </a:t>
            </a:r>
            <a:r>
              <a:rPr lang="en-GB" dirty="0" err="1"/>
              <a:t>Berhad</a:t>
            </a:r>
            <a:r>
              <a:rPr lang="en-GB" dirty="0"/>
              <a:t> (880767W).</a:t>
            </a:r>
          </a:p>
          <a:p>
            <a:r>
              <a:rPr lang="en-GB" b="1" dirty="0" err="1"/>
              <a:t>Brunej</a:t>
            </a:r>
            <a:r>
              <a:rPr lang="en-GB" dirty="0"/>
              <a:t>: </a:t>
            </a:r>
            <a:r>
              <a:rPr lang="en-GB" dirty="0" err="1"/>
              <a:t>Přiložené</a:t>
            </a:r>
            <a:r>
              <a:rPr lang="en-GB" dirty="0"/>
              <a:t> </a:t>
            </a:r>
            <a:r>
              <a:rPr lang="en-GB" dirty="0" err="1"/>
              <a:t>informace</a:t>
            </a:r>
            <a:r>
              <a:rPr lang="en-GB" dirty="0"/>
              <a:t> </a:t>
            </a:r>
            <a:r>
              <a:rPr lang="en-GB" dirty="0" err="1"/>
              <a:t>byly</a:t>
            </a:r>
            <a:r>
              <a:rPr lang="en-GB" dirty="0"/>
              <a:t> </a:t>
            </a:r>
            <a:r>
              <a:rPr lang="en-GB" dirty="0" err="1"/>
              <a:t>poskytnuty</a:t>
            </a:r>
            <a:r>
              <a:rPr lang="en-GB" dirty="0"/>
              <a:t> </a:t>
            </a:r>
            <a:r>
              <a:rPr lang="en-GB" dirty="0" err="1"/>
              <a:t>na</a:t>
            </a:r>
            <a:r>
              <a:rPr lang="en-GB" dirty="0"/>
              <a:t> </a:t>
            </a:r>
            <a:r>
              <a:rPr lang="en-GB" dirty="0" err="1"/>
              <a:t>vaši</a:t>
            </a:r>
            <a:r>
              <a:rPr lang="en-GB" dirty="0"/>
              <a:t> </a:t>
            </a:r>
            <a:r>
              <a:rPr lang="en-GB" dirty="0" err="1"/>
              <a:t>žádost</a:t>
            </a:r>
            <a:r>
              <a:rPr lang="en-GB" dirty="0"/>
              <a:t> </a:t>
            </a:r>
            <a:r>
              <a:rPr lang="en-GB" dirty="0" err="1"/>
              <a:t>pouze</a:t>
            </a:r>
            <a:r>
              <a:rPr lang="en-GB" dirty="0"/>
              <a:t> pro </a:t>
            </a:r>
            <a:r>
              <a:rPr lang="en-GB" dirty="0" err="1"/>
              <a:t>informační</a:t>
            </a:r>
            <a:r>
              <a:rPr lang="en-GB" dirty="0"/>
              <a:t> </a:t>
            </a:r>
            <a:r>
              <a:rPr lang="en-GB" dirty="0" err="1"/>
              <a:t>účely</a:t>
            </a:r>
            <a:r>
              <a:rPr lang="en-GB" dirty="0"/>
              <a:t> a </a:t>
            </a:r>
            <a:r>
              <a:rPr lang="en-GB" dirty="0" err="1"/>
              <a:t>nejsou</a:t>
            </a:r>
            <a:r>
              <a:rPr lang="en-GB" dirty="0"/>
              <a:t> </a:t>
            </a:r>
            <a:r>
              <a:rPr lang="en-GB" dirty="0" err="1"/>
              <a:t>zamýšleny</a:t>
            </a:r>
            <a:r>
              <a:rPr lang="en-GB" dirty="0"/>
              <a:t> </a:t>
            </a:r>
            <a:r>
              <a:rPr lang="en-GB" dirty="0" err="1"/>
              <a:t>jako</a:t>
            </a:r>
            <a:r>
              <a:rPr lang="en-GB" dirty="0"/>
              <a:t> </a:t>
            </a:r>
            <a:r>
              <a:rPr lang="en-GB" dirty="0" err="1"/>
              <a:t>nabídka</a:t>
            </a:r>
            <a:r>
              <a:rPr lang="en-GB" dirty="0"/>
              <a:t> </a:t>
            </a:r>
            <a:r>
              <a:rPr lang="en-GB" dirty="0" err="1"/>
              <a:t>týkající</a:t>
            </a:r>
            <a:r>
              <a:rPr lang="en-GB" dirty="0"/>
              <a:t> se </a:t>
            </a:r>
            <a:r>
              <a:rPr lang="en-GB" dirty="0" err="1"/>
              <a:t>nákupu</a:t>
            </a:r>
            <a:r>
              <a:rPr lang="en-GB" dirty="0"/>
              <a:t> </a:t>
            </a:r>
            <a:r>
              <a:rPr lang="en-GB" dirty="0" err="1"/>
              <a:t>nebo</a:t>
            </a:r>
            <a:r>
              <a:rPr lang="en-GB" dirty="0"/>
              <a:t> </a:t>
            </a:r>
            <a:r>
              <a:rPr lang="en-GB" dirty="0" err="1"/>
              <a:t>prodeje</a:t>
            </a:r>
            <a:r>
              <a:rPr lang="en-GB" dirty="0"/>
              <a:t> </a:t>
            </a:r>
            <a:r>
              <a:rPr lang="en-GB" dirty="0" err="1"/>
              <a:t>nástrojů</a:t>
            </a:r>
            <a:r>
              <a:rPr lang="en-GB" dirty="0"/>
              <a:t> </a:t>
            </a:r>
            <a:r>
              <a:rPr lang="en-GB" dirty="0" err="1"/>
              <a:t>nebo</a:t>
            </a:r>
            <a:r>
              <a:rPr lang="en-GB" dirty="0"/>
              <a:t> </a:t>
            </a:r>
            <a:r>
              <a:rPr lang="en-GB" dirty="0" err="1"/>
              <a:t>cenných</a:t>
            </a:r>
            <a:r>
              <a:rPr lang="en-GB" dirty="0"/>
              <a:t> </a:t>
            </a:r>
            <a:r>
              <a:rPr lang="en-GB" dirty="0" err="1"/>
              <a:t>papírů</a:t>
            </a:r>
            <a:r>
              <a:rPr lang="en-GB" dirty="0"/>
              <a:t> (</a:t>
            </a:r>
            <a:r>
              <a:rPr lang="en-GB" dirty="0" err="1"/>
              <a:t>včetně</a:t>
            </a:r>
            <a:r>
              <a:rPr lang="en-GB" dirty="0"/>
              <a:t> </a:t>
            </a:r>
            <a:r>
              <a:rPr lang="en-GB" dirty="0" err="1"/>
              <a:t>finančních</a:t>
            </a:r>
            <a:r>
              <a:rPr lang="en-GB" dirty="0"/>
              <a:t> </a:t>
            </a:r>
            <a:r>
              <a:rPr lang="en-GB" dirty="0" err="1"/>
              <a:t>prostředků</a:t>
            </a:r>
            <a:r>
              <a:rPr lang="en-GB" dirty="0"/>
              <a:t>) </a:t>
            </a:r>
            <a:r>
              <a:rPr lang="en-GB" dirty="0" err="1"/>
              <a:t>nebo</a:t>
            </a:r>
            <a:r>
              <a:rPr lang="en-GB" dirty="0"/>
              <a:t> </a:t>
            </a:r>
            <a:r>
              <a:rPr lang="en-GB" dirty="0" err="1"/>
              <a:t>poskytování</a:t>
            </a:r>
            <a:r>
              <a:rPr lang="en-GB" dirty="0"/>
              <a:t> </a:t>
            </a:r>
            <a:r>
              <a:rPr lang="en-GB" dirty="0" err="1"/>
              <a:t>služeb</a:t>
            </a:r>
            <a:r>
              <a:rPr lang="en-GB" dirty="0"/>
              <a:t>. Ani Goldman Sachs Asset Management (</a:t>
            </a:r>
            <a:r>
              <a:rPr lang="en-GB" dirty="0" err="1"/>
              <a:t>Singapur</a:t>
            </a:r>
            <a:r>
              <a:rPr lang="en-GB" dirty="0"/>
              <a:t>) </a:t>
            </a:r>
            <a:r>
              <a:rPr lang="en-GB" dirty="0" err="1"/>
              <a:t>Pte.</a:t>
            </a:r>
            <a:r>
              <a:rPr lang="en-GB" dirty="0"/>
              <a:t> Ltd. ani </a:t>
            </a:r>
            <a:r>
              <a:rPr lang="en-GB" dirty="0" err="1"/>
              <a:t>žádná</a:t>
            </a:r>
            <a:r>
              <a:rPr lang="en-GB" dirty="0"/>
              <a:t> z </a:t>
            </a:r>
            <a:r>
              <a:rPr lang="en-GB" dirty="0" err="1"/>
              <a:t>jejích</a:t>
            </a:r>
            <a:r>
              <a:rPr lang="en-GB" dirty="0"/>
              <a:t> </a:t>
            </a:r>
            <a:r>
              <a:rPr lang="en-GB" dirty="0" err="1"/>
              <a:t>poboček</a:t>
            </a:r>
            <a:r>
              <a:rPr lang="en-GB" dirty="0"/>
              <a:t> </a:t>
            </a:r>
            <a:r>
              <a:rPr lang="en-GB" dirty="0" err="1"/>
              <a:t>není</a:t>
            </a:r>
            <a:r>
              <a:rPr lang="en-GB" dirty="0"/>
              <a:t> </a:t>
            </a:r>
            <a:r>
              <a:rPr lang="en-GB" dirty="0" err="1"/>
              <a:t>licencována</a:t>
            </a:r>
            <a:r>
              <a:rPr lang="en-GB" dirty="0"/>
              <a:t> </a:t>
            </a:r>
            <a:r>
              <a:rPr lang="en-GB" dirty="0" err="1"/>
              <a:t>jako</a:t>
            </a:r>
            <a:r>
              <a:rPr lang="en-GB" dirty="0"/>
              <a:t> </a:t>
            </a:r>
            <a:r>
              <a:rPr lang="en-GB" dirty="0" err="1"/>
              <a:t>prodejce</a:t>
            </a:r>
            <a:r>
              <a:rPr lang="en-GB" dirty="0"/>
              <a:t> </a:t>
            </a:r>
            <a:r>
              <a:rPr lang="en-GB" dirty="0" err="1"/>
              <a:t>nebo</a:t>
            </a:r>
            <a:r>
              <a:rPr lang="en-GB" dirty="0"/>
              <a:t> </a:t>
            </a:r>
            <a:r>
              <a:rPr lang="en-GB" dirty="0" err="1"/>
              <a:t>investiční</a:t>
            </a:r>
            <a:r>
              <a:rPr lang="en-GB" dirty="0"/>
              <a:t> </a:t>
            </a:r>
            <a:r>
              <a:rPr lang="en-GB" dirty="0" err="1"/>
              <a:t>poradce</a:t>
            </a:r>
            <a:r>
              <a:rPr lang="en-GB" dirty="0"/>
              <a:t> </a:t>
            </a:r>
            <a:r>
              <a:rPr lang="en-GB" dirty="0" err="1"/>
              <a:t>podle</a:t>
            </a:r>
            <a:r>
              <a:rPr lang="en-GB" dirty="0"/>
              <a:t> </a:t>
            </a:r>
            <a:r>
              <a:rPr lang="en-GB" dirty="0" err="1"/>
              <a:t>nařízení</a:t>
            </a:r>
            <a:r>
              <a:rPr lang="en-GB" dirty="0"/>
              <a:t> </a:t>
            </a:r>
            <a:br>
              <a:rPr lang="en-GB" dirty="0"/>
            </a:br>
            <a:r>
              <a:rPr lang="en-GB" dirty="0"/>
              <a:t>o </a:t>
            </a:r>
            <a:r>
              <a:rPr lang="en-GB" dirty="0" err="1"/>
              <a:t>cenných</a:t>
            </a:r>
            <a:r>
              <a:rPr lang="en-GB" dirty="0"/>
              <a:t> </a:t>
            </a:r>
            <a:r>
              <a:rPr lang="en-GB" dirty="0" err="1"/>
              <a:t>papírech</a:t>
            </a:r>
            <a:r>
              <a:rPr lang="en-GB" dirty="0"/>
              <a:t> </a:t>
            </a:r>
            <a:r>
              <a:rPr lang="en-GB" dirty="0" err="1"/>
              <a:t>Bruneju</a:t>
            </a:r>
            <a:r>
              <a:rPr lang="en-GB" dirty="0"/>
              <a:t>. </a:t>
            </a:r>
            <a:r>
              <a:rPr lang="en-GB" dirty="0" err="1"/>
              <a:t>Informace</a:t>
            </a:r>
            <a:r>
              <a:rPr lang="en-GB" dirty="0"/>
              <a:t> </a:t>
            </a:r>
            <a:r>
              <a:rPr lang="en-GB" dirty="0" err="1"/>
              <a:t>vám</a:t>
            </a:r>
            <a:r>
              <a:rPr lang="en-GB" dirty="0"/>
              <a:t> </a:t>
            </a:r>
            <a:r>
              <a:rPr lang="en-GB" dirty="0" err="1"/>
              <a:t>byly</a:t>
            </a:r>
            <a:r>
              <a:rPr lang="en-GB" dirty="0"/>
              <a:t> </a:t>
            </a:r>
            <a:r>
              <a:rPr lang="en-GB" dirty="0" err="1"/>
              <a:t>poskytnuty</a:t>
            </a:r>
            <a:r>
              <a:rPr lang="en-GB" dirty="0"/>
              <a:t> </a:t>
            </a:r>
            <a:r>
              <a:rPr lang="en-GB" dirty="0" err="1"/>
              <a:t>výhradně</a:t>
            </a:r>
            <a:r>
              <a:rPr lang="en-GB" dirty="0"/>
              <a:t> pro </a:t>
            </a:r>
            <a:r>
              <a:rPr lang="en-GB" dirty="0" err="1"/>
              <a:t>vaše</a:t>
            </a:r>
            <a:r>
              <a:rPr lang="en-GB" dirty="0"/>
              <a:t> </a:t>
            </a:r>
            <a:r>
              <a:rPr lang="en-GB" dirty="0" err="1"/>
              <a:t>vlastní</a:t>
            </a:r>
            <a:r>
              <a:rPr lang="en-GB" dirty="0"/>
              <a:t> </a:t>
            </a:r>
            <a:r>
              <a:rPr lang="en-GB" dirty="0" err="1"/>
              <a:t>účely</a:t>
            </a:r>
            <a:r>
              <a:rPr lang="en-GB" dirty="0"/>
              <a:t> a </a:t>
            </a:r>
            <a:r>
              <a:rPr lang="en-GB" dirty="0" err="1"/>
              <a:t>nesmí</a:t>
            </a:r>
            <a:r>
              <a:rPr lang="en-GB" dirty="0"/>
              <a:t> </a:t>
            </a:r>
            <a:r>
              <a:rPr lang="en-GB" dirty="0" err="1"/>
              <a:t>být</a:t>
            </a:r>
            <a:r>
              <a:rPr lang="en-GB" dirty="0"/>
              <a:t> </a:t>
            </a:r>
            <a:r>
              <a:rPr lang="en-GB" dirty="0" err="1"/>
              <a:t>kopírovány</a:t>
            </a:r>
            <a:r>
              <a:rPr lang="en-GB" dirty="0"/>
              <a:t> ani </a:t>
            </a:r>
            <a:r>
              <a:rPr lang="en-GB" dirty="0" err="1"/>
              <a:t>dále</a:t>
            </a:r>
            <a:r>
              <a:rPr lang="en-GB" dirty="0"/>
              <a:t> </a:t>
            </a:r>
            <a:r>
              <a:rPr lang="en-GB" dirty="0" err="1"/>
              <a:t>distribuovány</a:t>
            </a:r>
            <a:r>
              <a:rPr lang="en-GB" dirty="0"/>
              <a:t> </a:t>
            </a:r>
            <a:r>
              <a:rPr lang="en-GB" dirty="0" err="1"/>
              <a:t>žádné</a:t>
            </a:r>
            <a:r>
              <a:rPr lang="en-GB" dirty="0"/>
              <a:t> </a:t>
            </a:r>
            <a:r>
              <a:rPr lang="en-GB" dirty="0" err="1"/>
              <a:t>osobě</a:t>
            </a:r>
            <a:r>
              <a:rPr lang="en-GB" dirty="0"/>
              <a:t> bez </a:t>
            </a:r>
            <a:r>
              <a:rPr lang="en-GB" dirty="0" err="1"/>
              <a:t>předchozího</a:t>
            </a:r>
            <a:r>
              <a:rPr lang="en-GB" dirty="0"/>
              <a:t> </a:t>
            </a:r>
            <a:r>
              <a:rPr lang="en-GB" dirty="0" err="1"/>
              <a:t>souhlasu</a:t>
            </a:r>
            <a:r>
              <a:rPr lang="en-GB" dirty="0"/>
              <a:t> </a:t>
            </a:r>
            <a:r>
              <a:rPr lang="en-GB" dirty="0" err="1"/>
              <a:t>společnosti</a:t>
            </a:r>
            <a:r>
              <a:rPr lang="en-GB" dirty="0"/>
              <a:t> Goldman Sachs Asset Management.</a:t>
            </a:r>
          </a:p>
          <a:p>
            <a:r>
              <a:rPr lang="en-GB" b="1" dirty="0" err="1"/>
              <a:t>Východní</a:t>
            </a:r>
            <a:r>
              <a:rPr lang="en-GB" b="1" dirty="0"/>
              <a:t> Timor</a:t>
            </a:r>
            <a:r>
              <a:rPr lang="en-GB" dirty="0"/>
              <a:t>: </a:t>
            </a:r>
            <a:r>
              <a:rPr lang="en-GB" dirty="0" err="1"/>
              <a:t>Přiložené</a:t>
            </a:r>
            <a:r>
              <a:rPr lang="en-GB" dirty="0"/>
              <a:t> </a:t>
            </a:r>
            <a:r>
              <a:rPr lang="en-GB" dirty="0" err="1"/>
              <a:t>informace</a:t>
            </a:r>
            <a:r>
              <a:rPr lang="en-GB" dirty="0"/>
              <a:t> </a:t>
            </a:r>
            <a:r>
              <a:rPr lang="en-GB" dirty="0" err="1"/>
              <a:t>byly</a:t>
            </a:r>
            <a:r>
              <a:rPr lang="en-GB" dirty="0"/>
              <a:t> </a:t>
            </a:r>
            <a:r>
              <a:rPr lang="en-GB" dirty="0" err="1"/>
              <a:t>poskytnuty</a:t>
            </a:r>
            <a:r>
              <a:rPr lang="en-GB" dirty="0"/>
              <a:t> </a:t>
            </a:r>
            <a:r>
              <a:rPr lang="en-GB" dirty="0" err="1"/>
              <a:t>na</a:t>
            </a:r>
            <a:r>
              <a:rPr lang="en-GB" dirty="0"/>
              <a:t> </a:t>
            </a:r>
            <a:r>
              <a:rPr lang="en-GB" dirty="0" err="1"/>
              <a:t>vaši</a:t>
            </a:r>
            <a:r>
              <a:rPr lang="en-GB" dirty="0"/>
              <a:t> </a:t>
            </a:r>
            <a:r>
              <a:rPr lang="en-GB" dirty="0" err="1"/>
              <a:t>žádost</a:t>
            </a:r>
            <a:r>
              <a:rPr lang="en-GB" dirty="0"/>
              <a:t> </a:t>
            </a:r>
            <a:r>
              <a:rPr lang="en-GB" dirty="0" err="1"/>
              <a:t>pouze</a:t>
            </a:r>
            <a:r>
              <a:rPr lang="en-GB" dirty="0"/>
              <a:t> pro </a:t>
            </a:r>
            <a:r>
              <a:rPr lang="en-GB" dirty="0" err="1"/>
              <a:t>informační</a:t>
            </a:r>
            <a:r>
              <a:rPr lang="en-GB" dirty="0"/>
              <a:t> </a:t>
            </a:r>
            <a:r>
              <a:rPr lang="en-GB" dirty="0" err="1"/>
              <a:t>účely</a:t>
            </a:r>
            <a:r>
              <a:rPr lang="en-GB" dirty="0"/>
              <a:t> a </a:t>
            </a:r>
            <a:r>
              <a:rPr lang="en-GB" dirty="0" err="1"/>
              <a:t>nejsou</a:t>
            </a:r>
            <a:r>
              <a:rPr lang="en-GB" dirty="0"/>
              <a:t> </a:t>
            </a:r>
            <a:r>
              <a:rPr lang="en-GB" dirty="0" err="1"/>
              <a:t>zamýšleny</a:t>
            </a:r>
            <a:r>
              <a:rPr lang="en-GB" dirty="0"/>
              <a:t> </a:t>
            </a:r>
            <a:r>
              <a:rPr lang="en-GB" dirty="0" err="1"/>
              <a:t>jako</a:t>
            </a:r>
            <a:r>
              <a:rPr lang="en-GB" dirty="0"/>
              <a:t> </a:t>
            </a:r>
            <a:r>
              <a:rPr lang="en-GB" dirty="0" err="1"/>
              <a:t>nabídka</a:t>
            </a:r>
            <a:r>
              <a:rPr lang="en-GB" dirty="0"/>
              <a:t> </a:t>
            </a:r>
            <a:r>
              <a:rPr lang="en-GB" dirty="0" err="1"/>
              <a:t>týkající</a:t>
            </a:r>
            <a:r>
              <a:rPr lang="en-GB" dirty="0"/>
              <a:t> se </a:t>
            </a:r>
            <a:r>
              <a:rPr lang="en-GB" dirty="0" err="1"/>
              <a:t>nákupu</a:t>
            </a:r>
            <a:r>
              <a:rPr lang="en-GB" dirty="0"/>
              <a:t> </a:t>
            </a:r>
            <a:r>
              <a:rPr lang="en-GB" dirty="0" err="1"/>
              <a:t>nebo</a:t>
            </a:r>
            <a:r>
              <a:rPr lang="en-GB" dirty="0"/>
              <a:t> </a:t>
            </a:r>
            <a:r>
              <a:rPr lang="en-GB" dirty="0" err="1"/>
              <a:t>prodeje</a:t>
            </a:r>
            <a:r>
              <a:rPr lang="en-GB" dirty="0"/>
              <a:t> </a:t>
            </a:r>
            <a:r>
              <a:rPr lang="en-GB" dirty="0" err="1"/>
              <a:t>nástrojů</a:t>
            </a:r>
            <a:r>
              <a:rPr lang="en-GB" dirty="0"/>
              <a:t> </a:t>
            </a:r>
            <a:r>
              <a:rPr lang="en-GB" dirty="0" err="1"/>
              <a:t>nebo</a:t>
            </a:r>
            <a:r>
              <a:rPr lang="en-GB" dirty="0"/>
              <a:t> </a:t>
            </a:r>
            <a:r>
              <a:rPr lang="en-GB" dirty="0" err="1"/>
              <a:t>cenných</a:t>
            </a:r>
            <a:r>
              <a:rPr lang="en-GB" dirty="0"/>
              <a:t> </a:t>
            </a:r>
            <a:r>
              <a:rPr lang="en-GB" dirty="0" err="1"/>
              <a:t>papírů</a:t>
            </a:r>
            <a:r>
              <a:rPr lang="en-GB" dirty="0"/>
              <a:t> (</a:t>
            </a:r>
            <a:r>
              <a:rPr lang="en-GB" dirty="0" err="1"/>
              <a:t>včetně</a:t>
            </a:r>
            <a:r>
              <a:rPr lang="en-GB" dirty="0"/>
              <a:t> </a:t>
            </a:r>
            <a:r>
              <a:rPr lang="en-GB" dirty="0" err="1"/>
              <a:t>finančních</a:t>
            </a:r>
            <a:r>
              <a:rPr lang="en-GB" dirty="0"/>
              <a:t> </a:t>
            </a:r>
            <a:r>
              <a:rPr lang="en-GB" dirty="0" err="1"/>
              <a:t>prostředků</a:t>
            </a:r>
            <a:r>
              <a:rPr lang="en-GB" dirty="0"/>
              <a:t>) </a:t>
            </a:r>
            <a:r>
              <a:rPr lang="en-GB" dirty="0" err="1"/>
              <a:t>nebo</a:t>
            </a:r>
            <a:r>
              <a:rPr lang="en-GB" dirty="0"/>
              <a:t> </a:t>
            </a:r>
            <a:r>
              <a:rPr lang="en-GB" dirty="0" err="1"/>
              <a:t>poskytování</a:t>
            </a:r>
            <a:r>
              <a:rPr lang="en-GB" dirty="0"/>
              <a:t> </a:t>
            </a:r>
            <a:r>
              <a:rPr lang="en-GB" dirty="0" err="1"/>
              <a:t>služeb</a:t>
            </a:r>
            <a:r>
              <a:rPr lang="en-GB" dirty="0"/>
              <a:t>. Ani Goldman Sachs Asset Management (</a:t>
            </a:r>
            <a:r>
              <a:rPr lang="en-GB" dirty="0" err="1"/>
              <a:t>Singapur</a:t>
            </a:r>
            <a:r>
              <a:rPr lang="en-GB" dirty="0"/>
              <a:t>) </a:t>
            </a:r>
            <a:r>
              <a:rPr lang="en-GB" dirty="0" err="1"/>
              <a:t>Pte.</a:t>
            </a:r>
            <a:r>
              <a:rPr lang="en-GB" dirty="0"/>
              <a:t> Ltd. ani </a:t>
            </a:r>
            <a:r>
              <a:rPr lang="en-GB" dirty="0" err="1"/>
              <a:t>žádná</a:t>
            </a:r>
            <a:r>
              <a:rPr lang="en-GB" dirty="0"/>
              <a:t> z </a:t>
            </a:r>
            <a:r>
              <a:rPr lang="en-GB" dirty="0" err="1"/>
              <a:t>jejích</a:t>
            </a:r>
            <a:r>
              <a:rPr lang="en-GB" dirty="0"/>
              <a:t> </a:t>
            </a:r>
            <a:r>
              <a:rPr lang="en-GB" dirty="0" err="1"/>
              <a:t>přidružených</a:t>
            </a:r>
            <a:r>
              <a:rPr lang="en-GB" dirty="0"/>
              <a:t> </a:t>
            </a:r>
            <a:r>
              <a:rPr lang="en-GB" dirty="0" err="1"/>
              <a:t>společností</a:t>
            </a:r>
            <a:r>
              <a:rPr lang="en-GB" dirty="0"/>
              <a:t> </a:t>
            </a:r>
            <a:r>
              <a:rPr lang="en-GB" dirty="0" err="1"/>
              <a:t>není</a:t>
            </a:r>
            <a:r>
              <a:rPr lang="en-GB" dirty="0"/>
              <a:t> </a:t>
            </a:r>
            <a:r>
              <a:rPr lang="en-GB" dirty="0" err="1"/>
              <a:t>licencována</a:t>
            </a:r>
            <a:r>
              <a:rPr lang="en-GB" dirty="0"/>
              <a:t> </a:t>
            </a:r>
            <a:r>
              <a:rPr lang="en-GB" dirty="0" err="1"/>
              <a:t>podle</a:t>
            </a:r>
            <a:r>
              <a:rPr lang="en-GB" dirty="0"/>
              <a:t> </a:t>
            </a:r>
            <a:r>
              <a:rPr lang="en-GB" dirty="0" err="1"/>
              <a:t>žádných</a:t>
            </a:r>
            <a:r>
              <a:rPr lang="en-GB" dirty="0"/>
              <a:t> </a:t>
            </a:r>
            <a:r>
              <a:rPr lang="en-GB" dirty="0" err="1"/>
              <a:t>zákonů</a:t>
            </a:r>
            <a:r>
              <a:rPr lang="en-GB" dirty="0"/>
              <a:t> </a:t>
            </a:r>
            <a:r>
              <a:rPr lang="en-GB" dirty="0" err="1"/>
              <a:t>nebo</a:t>
            </a:r>
            <a:r>
              <a:rPr lang="en-GB" dirty="0"/>
              <a:t> </a:t>
            </a:r>
            <a:r>
              <a:rPr lang="en-GB" dirty="0" err="1"/>
              <a:t>předpisů</a:t>
            </a:r>
            <a:r>
              <a:rPr lang="en-GB" dirty="0"/>
              <a:t> </a:t>
            </a:r>
            <a:r>
              <a:rPr lang="en-GB" dirty="0" err="1"/>
              <a:t>společnosti</a:t>
            </a:r>
            <a:r>
              <a:rPr lang="en-GB" dirty="0"/>
              <a:t> Timor-Leste. </a:t>
            </a:r>
            <a:r>
              <a:rPr lang="en-GB" dirty="0" err="1"/>
              <a:t>Informace</a:t>
            </a:r>
            <a:r>
              <a:rPr lang="en-GB" dirty="0"/>
              <a:t> </a:t>
            </a:r>
            <a:r>
              <a:rPr lang="en-GB" dirty="0" err="1"/>
              <a:t>vám</a:t>
            </a:r>
            <a:r>
              <a:rPr lang="en-GB" dirty="0"/>
              <a:t> </a:t>
            </a:r>
            <a:r>
              <a:rPr lang="en-GB" dirty="0" err="1"/>
              <a:t>byly</a:t>
            </a:r>
            <a:r>
              <a:rPr lang="en-GB" dirty="0"/>
              <a:t> </a:t>
            </a:r>
            <a:r>
              <a:rPr lang="en-GB" dirty="0" err="1"/>
              <a:t>poskytnuty</a:t>
            </a:r>
            <a:r>
              <a:rPr lang="en-GB" dirty="0"/>
              <a:t> </a:t>
            </a:r>
            <a:r>
              <a:rPr lang="en-GB" dirty="0" err="1"/>
              <a:t>výhradně</a:t>
            </a:r>
            <a:r>
              <a:rPr lang="en-GB" dirty="0"/>
              <a:t> pro </a:t>
            </a:r>
            <a:r>
              <a:rPr lang="en-GB" dirty="0" err="1"/>
              <a:t>vaše</a:t>
            </a:r>
            <a:r>
              <a:rPr lang="en-GB" dirty="0"/>
              <a:t> </a:t>
            </a:r>
            <a:r>
              <a:rPr lang="en-GB" dirty="0" err="1"/>
              <a:t>vlastní</a:t>
            </a:r>
            <a:r>
              <a:rPr lang="en-GB" dirty="0"/>
              <a:t> </a:t>
            </a:r>
            <a:r>
              <a:rPr lang="en-GB" dirty="0" err="1"/>
              <a:t>účely</a:t>
            </a:r>
            <a:r>
              <a:rPr lang="en-GB" dirty="0"/>
              <a:t> a </a:t>
            </a:r>
            <a:r>
              <a:rPr lang="en-GB" dirty="0" err="1"/>
              <a:t>nesmí</a:t>
            </a:r>
            <a:r>
              <a:rPr lang="en-GB" dirty="0"/>
              <a:t> </a:t>
            </a:r>
            <a:r>
              <a:rPr lang="en-GB" dirty="0" err="1"/>
              <a:t>být</a:t>
            </a:r>
            <a:r>
              <a:rPr lang="en-GB" dirty="0"/>
              <a:t> </a:t>
            </a:r>
            <a:r>
              <a:rPr lang="en-GB" dirty="0" err="1"/>
              <a:t>kopírovány</a:t>
            </a:r>
            <a:r>
              <a:rPr lang="en-GB" dirty="0"/>
              <a:t> ani </a:t>
            </a:r>
            <a:r>
              <a:rPr lang="en-GB" dirty="0" err="1"/>
              <a:t>dále</a:t>
            </a:r>
            <a:r>
              <a:rPr lang="en-GB" dirty="0"/>
              <a:t> </a:t>
            </a:r>
            <a:r>
              <a:rPr lang="en-GB" dirty="0" err="1"/>
              <a:t>distribuovány</a:t>
            </a:r>
            <a:r>
              <a:rPr lang="en-GB" dirty="0"/>
              <a:t> </a:t>
            </a:r>
            <a:r>
              <a:rPr lang="en-GB" dirty="0" err="1"/>
              <a:t>žádné</a:t>
            </a:r>
            <a:r>
              <a:rPr lang="en-GB" dirty="0"/>
              <a:t> </a:t>
            </a:r>
            <a:r>
              <a:rPr lang="en-GB" dirty="0" err="1"/>
              <a:t>osobě</a:t>
            </a:r>
            <a:r>
              <a:rPr lang="en-GB" dirty="0"/>
              <a:t> ani </a:t>
            </a:r>
            <a:r>
              <a:rPr lang="en-GB" dirty="0" err="1"/>
              <a:t>instituci</a:t>
            </a:r>
            <a:r>
              <a:rPr lang="en-GB" dirty="0"/>
              <a:t> bez </a:t>
            </a:r>
            <a:r>
              <a:rPr lang="en-GB" dirty="0" err="1"/>
              <a:t>předchozího</a:t>
            </a:r>
            <a:r>
              <a:rPr lang="en-GB" dirty="0"/>
              <a:t> </a:t>
            </a:r>
            <a:r>
              <a:rPr lang="en-GB" dirty="0" err="1"/>
              <a:t>souhlasu</a:t>
            </a:r>
            <a:r>
              <a:rPr lang="en-GB" dirty="0"/>
              <a:t> </a:t>
            </a:r>
            <a:r>
              <a:rPr lang="en-GB" dirty="0" err="1"/>
              <a:t>společnosti</a:t>
            </a:r>
            <a:r>
              <a:rPr lang="en-GB" dirty="0"/>
              <a:t> Goldman Sachs Asset Management.</a:t>
            </a:r>
          </a:p>
          <a:p>
            <a:r>
              <a:rPr lang="en-GB" b="1" dirty="0" err="1"/>
              <a:t>Singapur</a:t>
            </a:r>
            <a:r>
              <a:rPr lang="en-GB" dirty="0"/>
              <a:t>: </a:t>
            </a:r>
            <a:r>
              <a:rPr lang="en-GB" dirty="0" err="1"/>
              <a:t>Tento</a:t>
            </a:r>
            <a:r>
              <a:rPr lang="en-GB" dirty="0"/>
              <a:t> </a:t>
            </a:r>
            <a:r>
              <a:rPr lang="en-GB" dirty="0" err="1"/>
              <a:t>materiál</a:t>
            </a:r>
            <a:r>
              <a:rPr lang="en-GB" dirty="0"/>
              <a:t> </a:t>
            </a:r>
            <a:r>
              <a:rPr lang="en-GB" dirty="0" err="1"/>
              <a:t>byl</a:t>
            </a:r>
            <a:r>
              <a:rPr lang="en-GB" dirty="0"/>
              <a:t> </a:t>
            </a:r>
            <a:r>
              <a:rPr lang="en-GB" dirty="0" err="1"/>
              <a:t>vydán</a:t>
            </a:r>
            <a:r>
              <a:rPr lang="en-GB" dirty="0"/>
              <a:t> </a:t>
            </a:r>
            <a:r>
              <a:rPr lang="en-GB" dirty="0" err="1"/>
              <a:t>nebo</a:t>
            </a:r>
            <a:r>
              <a:rPr lang="en-GB" dirty="0"/>
              <a:t> </a:t>
            </a:r>
            <a:r>
              <a:rPr lang="en-GB" dirty="0" err="1"/>
              <a:t>schválen</a:t>
            </a:r>
            <a:r>
              <a:rPr lang="en-GB" dirty="0"/>
              <a:t> pro </a:t>
            </a:r>
            <a:r>
              <a:rPr lang="en-GB" dirty="0" err="1"/>
              <a:t>použití</a:t>
            </a:r>
            <a:r>
              <a:rPr lang="en-GB" dirty="0"/>
              <a:t> v </a:t>
            </a:r>
            <a:r>
              <a:rPr lang="en-GB" dirty="0" err="1"/>
              <a:t>nebo</a:t>
            </a:r>
            <a:r>
              <a:rPr lang="en-GB" dirty="0"/>
              <a:t> </a:t>
            </a:r>
            <a:br>
              <a:rPr lang="en-GB" dirty="0"/>
            </a:br>
            <a:r>
              <a:rPr lang="en-GB" dirty="0"/>
              <a:t>z </a:t>
            </a:r>
            <a:r>
              <a:rPr lang="en-GB" dirty="0" err="1"/>
              <a:t>Singapuru</a:t>
            </a:r>
            <a:r>
              <a:rPr lang="en-GB" dirty="0"/>
              <a:t> </a:t>
            </a:r>
            <a:r>
              <a:rPr lang="en-GB" dirty="0" err="1"/>
              <a:t>společností</a:t>
            </a:r>
            <a:r>
              <a:rPr lang="en-GB" dirty="0"/>
              <a:t> Goldman Sachs Asset Management (</a:t>
            </a:r>
            <a:r>
              <a:rPr lang="en-GB" dirty="0" err="1"/>
              <a:t>Singapur</a:t>
            </a:r>
            <a:r>
              <a:rPr lang="en-GB" dirty="0"/>
              <a:t>) </a:t>
            </a:r>
            <a:r>
              <a:rPr lang="en-GB" dirty="0" err="1"/>
              <a:t>Pte.</a:t>
            </a:r>
            <a:r>
              <a:rPr lang="en-GB" dirty="0"/>
              <a:t> Ltd. (</a:t>
            </a:r>
            <a:r>
              <a:rPr lang="en-GB" dirty="0" err="1"/>
              <a:t>Číslo</a:t>
            </a:r>
            <a:r>
              <a:rPr lang="en-GB" dirty="0"/>
              <a:t> </a:t>
            </a:r>
            <a:r>
              <a:rPr lang="en-GB" dirty="0" err="1"/>
              <a:t>společnosti</a:t>
            </a:r>
            <a:r>
              <a:rPr lang="en-GB" dirty="0"/>
              <a:t>: 201329851H ).</a:t>
            </a:r>
          </a:p>
          <a:p>
            <a:r>
              <a:rPr lang="en-GB" b="1" dirty="0" err="1"/>
              <a:t>Kolumbie</a:t>
            </a:r>
            <a:r>
              <a:rPr lang="cs-CZ" b="1" dirty="0"/>
              <a:t>:</a:t>
            </a:r>
            <a:r>
              <a:rPr lang="es-ES" altLang="en-US" dirty="0"/>
              <a:t> Esta presentación no tiene el propósito o el efecto de iniciar, directa o indirectamente, la adquisición de un producto a prestación de un servicio por parte de Goldman Sachs Asset Management a residentes colombianos. </a:t>
            </a:r>
            <a:endParaRPr lang="en-GB" dirty="0"/>
          </a:p>
        </p:txBody>
      </p:sp>
      <p:sp>
        <p:nvSpPr>
          <p:cNvPr id="3" name="Rectangle 2">
            <a:extLst>
              <a:ext uri="{FF2B5EF4-FFF2-40B4-BE49-F238E27FC236}">
                <a16:creationId xmlns:a16="http://schemas.microsoft.com/office/drawing/2014/main" id="{6916133C-B642-7328-59D0-D513EE6BFDAB}"/>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sp>
        <p:nvSpPr>
          <p:cNvPr id="4" name="Rectangle 3">
            <a:extLst>
              <a:ext uri="{FF2B5EF4-FFF2-40B4-BE49-F238E27FC236}">
                <a16:creationId xmlns:a16="http://schemas.microsoft.com/office/drawing/2014/main" id="{2BAFE820-F002-DC94-1096-A882B73BF911}"/>
              </a:ext>
            </a:extLst>
          </p:cNvPr>
          <p:cNvSpPr/>
          <p:nvPr/>
        </p:nvSpPr>
        <p:spPr>
          <a:xfrm>
            <a:off x="770816" y="9842956"/>
            <a:ext cx="6083693" cy="215444"/>
          </a:xfrm>
          <a:prstGeom prst="rect">
            <a:avLst/>
          </a:prstGeom>
          <a:solidFill>
            <a:schemeClr val="bg1"/>
          </a:solidFill>
        </p:spPr>
        <p:txBody>
          <a:bodyPr wrap="square">
            <a:spAutoFit/>
          </a:bodyPr>
          <a:lstStyle/>
          <a:p>
            <a:pPr algn="ctr" defTabSz="911092"/>
            <a:r>
              <a:rPr lang="en-GB" sz="800" dirty="0">
                <a:latin typeface="Arial Narrow" panose="020B0606020202030204" pitchFamily="34" charset="0"/>
              </a:rPr>
              <a:t>POUZE PRO INSTITUCIONÁLNÍ </a:t>
            </a:r>
            <a:r>
              <a:rPr lang="cs-CZ" sz="800" dirty="0">
                <a:latin typeface="Arial Narrow" panose="020B0606020202030204" pitchFamily="34" charset="0"/>
              </a:rPr>
              <a:t>KLIENTY </a:t>
            </a:r>
            <a:r>
              <a:rPr lang="en-GB" sz="800" dirty="0">
                <a:latin typeface="Arial Narrow" panose="020B0606020202030204" pitchFamily="34" charset="0"/>
              </a:rPr>
              <a:t>NEBO FINANČNÍ ZPROSTŘEDKOVATEL</a:t>
            </a:r>
            <a:r>
              <a:rPr lang="cs-CZ" sz="800" dirty="0">
                <a:latin typeface="Arial Narrow" panose="020B0606020202030204" pitchFamily="34" charset="0"/>
              </a:rPr>
              <a:t>E</a:t>
            </a:r>
            <a:r>
              <a:rPr lang="en-GB" sz="800" dirty="0">
                <a:latin typeface="Arial Narrow" panose="020B0606020202030204" pitchFamily="34" charset="0"/>
              </a:rPr>
              <a:t> – NIKOLI K POUŽITÍ A/NEBO DISTRIBUCI ŠIROKÉ VEŘEJNOSTI</a:t>
            </a:r>
            <a:endParaRPr lang="en-GB" sz="80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7924254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 Placeholder 1"/>
          <p:cNvSpPr>
            <a:spLocks noGrp="1"/>
          </p:cNvSpPr>
          <p:nvPr>
            <p:ph type="body" sz="quarter" idx="44"/>
          </p:nvPr>
        </p:nvSpPr>
        <p:spPr/>
        <p:txBody>
          <a:bodyPr/>
          <a:lstStyle/>
          <a:p>
            <a:r>
              <a:rPr lang="cs-CZ" dirty="0"/>
              <a:t>KOMENTÁŘ K AKTUÁLNÍMU VÝVOJI TRHŮ: ZÁŘÍ </a:t>
            </a:r>
            <a:r>
              <a:rPr lang="en-US" dirty="0"/>
              <a:t>2024</a:t>
            </a:r>
          </a:p>
        </p:txBody>
      </p:sp>
      <p:sp>
        <p:nvSpPr>
          <p:cNvPr id="11" name="Text Placeholder 10"/>
          <p:cNvSpPr>
            <a:spLocks noGrp="1"/>
          </p:cNvSpPr>
          <p:nvPr>
            <p:ph sz="quarter" idx="15"/>
          </p:nvPr>
        </p:nvSpPr>
        <p:spPr>
          <a:xfrm>
            <a:off x="457200" y="740884"/>
            <a:ext cx="6858000" cy="8859252"/>
          </a:xfrm>
        </p:spPr>
        <p:txBody>
          <a:bodyPr/>
          <a:lstStyle/>
          <a:p>
            <a:r>
              <a:rPr lang="cs-CZ" b="1" kern="0" dirty="0">
                <a:effectLst/>
                <a:latin typeface="+mn-lt"/>
                <a:ea typeface="Times New Roman" panose="02020603050405020304" pitchFamily="18" charset="0"/>
                <a:cs typeface="Times New Roman" panose="02020603050405020304" pitchFamily="18" charset="0"/>
              </a:rPr>
              <a:t>Právní upozornění</a:t>
            </a:r>
          </a:p>
          <a:p>
            <a:r>
              <a:rPr lang="en-US" kern="0" dirty="0">
                <a:latin typeface="+mn-lt"/>
                <a:ea typeface="Times New Roman" panose="02020603050405020304" pitchFamily="18" charset="0"/>
                <a:cs typeface="Times New Roman" panose="02020603050405020304" pitchFamily="18" charset="0"/>
              </a:rPr>
              <a:t>Tyto </a:t>
            </a:r>
            <a:r>
              <a:rPr lang="en-US" kern="0" dirty="0" err="1">
                <a:latin typeface="+mn-lt"/>
                <a:ea typeface="Times New Roman" panose="02020603050405020304" pitchFamily="18" charset="0"/>
                <a:cs typeface="Times New Roman" panose="02020603050405020304" pitchFamily="18" charset="0"/>
              </a:rPr>
              <a:t>informace</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pojednávají</a:t>
            </a:r>
            <a:r>
              <a:rPr lang="en-US" kern="0" dirty="0">
                <a:latin typeface="+mn-lt"/>
                <a:ea typeface="Times New Roman" panose="02020603050405020304" pitchFamily="18" charset="0"/>
                <a:cs typeface="Times New Roman" panose="02020603050405020304" pitchFamily="18" charset="0"/>
              </a:rPr>
              <a:t> o </a:t>
            </a:r>
            <a:r>
              <a:rPr lang="en-US" kern="0" dirty="0" err="1">
                <a:latin typeface="+mn-lt"/>
                <a:ea typeface="Times New Roman" panose="02020603050405020304" pitchFamily="18" charset="0"/>
                <a:cs typeface="Times New Roman" panose="02020603050405020304" pitchFamily="18" charset="0"/>
              </a:rPr>
              <a:t>obecné</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tržní</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aktivitě</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průmyslových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nebo</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sektorových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trendech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nebo</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jiných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široce</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založených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ekonomických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tržních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nebo</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politických</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podmínkách</a:t>
            </a:r>
            <a:r>
              <a:rPr lang="en-US" kern="0" dirty="0">
                <a:latin typeface="+mn-lt"/>
                <a:ea typeface="Times New Roman" panose="02020603050405020304" pitchFamily="18" charset="0"/>
                <a:cs typeface="Times New Roman" panose="02020603050405020304" pitchFamily="18" charset="0"/>
              </a:rPr>
              <a:t> a </a:t>
            </a:r>
            <a:r>
              <a:rPr lang="en-US" kern="0" dirty="0" err="1">
                <a:latin typeface="+mn-lt"/>
                <a:ea typeface="Times New Roman" panose="02020603050405020304" pitchFamily="18" charset="0"/>
                <a:cs typeface="Times New Roman" panose="02020603050405020304" pitchFamily="18" charset="0"/>
              </a:rPr>
              <a:t>neměly</a:t>
            </a:r>
            <a:r>
              <a:rPr lang="en-US" kern="0" dirty="0">
                <a:latin typeface="+mn-lt"/>
                <a:ea typeface="Times New Roman" panose="02020603050405020304" pitchFamily="18" charset="0"/>
                <a:cs typeface="Times New Roman" panose="02020603050405020304" pitchFamily="18" charset="0"/>
              </a:rPr>
              <a:t> by </a:t>
            </a:r>
            <a:r>
              <a:rPr lang="en-US" kern="0" dirty="0" err="1">
                <a:latin typeface="+mn-lt"/>
                <a:ea typeface="Times New Roman" panose="02020603050405020304" pitchFamily="18" charset="0"/>
                <a:cs typeface="Times New Roman" panose="02020603050405020304" pitchFamily="18" charset="0"/>
              </a:rPr>
              <a:t>být</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vykládány</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jako</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výzkumné</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nebo</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investiční</a:t>
            </a:r>
            <a:r>
              <a:rPr lang="en-US" kern="0" dirty="0">
                <a:latin typeface="+mn-lt"/>
                <a:ea typeface="Times New Roman" panose="02020603050405020304" pitchFamily="18" charset="0"/>
                <a:cs typeface="Times New Roman" panose="02020603050405020304" pitchFamily="18" charset="0"/>
              </a:rPr>
              <a:t> </a:t>
            </a:r>
            <a:r>
              <a:rPr lang="en-US" kern="0" dirty="0" err="1">
                <a:latin typeface="+mn-lt"/>
                <a:ea typeface="Times New Roman" panose="02020603050405020304" pitchFamily="18" charset="0"/>
                <a:cs typeface="Times New Roman" panose="02020603050405020304" pitchFamily="18" charset="0"/>
              </a:rPr>
              <a:t>poradenství</a:t>
            </a:r>
            <a:r>
              <a:rPr lang="en-US" kern="0" dirty="0">
                <a:latin typeface="+mn-lt"/>
                <a:ea typeface="Times New Roman" panose="02020603050405020304" pitchFamily="18" charset="0"/>
                <a:cs typeface="Times New Roman" panose="02020603050405020304" pitchFamily="18" charset="0"/>
              </a:rPr>
              <a:t>. </a:t>
            </a:r>
            <a:r>
              <a:rPr lang="cs-CZ" kern="0" dirty="0">
                <a:effectLst/>
                <a:latin typeface="+mn-lt"/>
                <a:ea typeface="Times New Roman" panose="02020603050405020304" pitchFamily="18" charset="0"/>
                <a:cs typeface="Times New Roman" panose="02020603050405020304" pitchFamily="18" charset="0"/>
              </a:rPr>
              <a:t>Tento materiál byl připraven společností Goldman Sachs Asset Management a není finančním výzkumem ani produktem Goldman Sachs Global Investment Research (GIR). Nebyla vypracována v souladu</a:t>
            </a:r>
            <a:r>
              <a:rPr lang="en-US" kern="0" dirty="0">
                <a:latin typeface="+mn-lt"/>
                <a:ea typeface="Times New Roman" panose="02020603050405020304" pitchFamily="18" charset="0"/>
                <a:cs typeface="Times New Roman" panose="02020603050405020304" pitchFamily="18" charset="0"/>
              </a:rPr>
              <a:t> </a:t>
            </a:r>
            <a:r>
              <a:rPr lang="cs-CZ" kern="0" dirty="0">
                <a:effectLst/>
                <a:latin typeface="+mn-lt"/>
                <a:ea typeface="Times New Roman" panose="02020603050405020304" pitchFamily="18" charset="0"/>
                <a:cs typeface="Times New Roman" panose="02020603050405020304" pitchFamily="18" charset="0"/>
              </a:rPr>
              <a:t>s příslušnými ustanoveními zákona, jejichž cílem je podpora nezávislosti finanční analýzy,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a nevztahuje se na ni zákaz obchodování po distribuci finančního průzkumu. Vyjádřené názory a názory se mohou lišit od názorů Goldman Sachs Global Investment Research nebo jiných oddělení či divizí Goldman Sachs a jejích přidružených společností. Tyto informace nemusí být aktuální a Goldman Sachs Asset Management nemá povinnost poskytovat žádné aktualizace nebo změny. </a:t>
            </a:r>
          </a:p>
          <a:p>
            <a:r>
              <a:rPr lang="cs-CZ" kern="100" dirty="0">
                <a:effectLst/>
                <a:latin typeface="+mn-lt"/>
                <a:ea typeface="Calibri" panose="020F0502020204030204" pitchFamily="34" charset="0"/>
                <a:cs typeface="Times New Roman" panose="02020603050405020304" pitchFamily="18" charset="0"/>
              </a:rPr>
              <a:t>Indexy nejsou spravované. Hodnoty indexu odrážejí reinvestování všech příjmů nebo dividend, ale neodrážejí odpočet poplatků nebo výdajů, které by snížily výnosy. Investoři nemohou přímo investovat do indexů.</a:t>
            </a:r>
          </a:p>
          <a:p>
            <a:r>
              <a:rPr lang="cs-CZ" kern="100" dirty="0">
                <a:effectLst/>
                <a:latin typeface="+mn-lt"/>
                <a:ea typeface="Calibri" panose="020F0502020204030204" pitchFamily="34" charset="0"/>
                <a:cs typeface="Times New Roman" panose="02020603050405020304" pitchFamily="18" charset="0"/>
              </a:rPr>
              <a:t>Žádný odkaz na konkrétní společnost nebo cenné papíry nepředstavuje doporučení k nákupu, prodeji, držení nebo přímému investování do společnosti nebo jejích cenných papírů. Nemělo by se předpokládat, že investiční rozhodnutí učiněná v budoucnu budou zisková nebo se budou rovnat výkonu cenných papírů diskutovaných v tomto dokumentu.</a:t>
            </a:r>
          </a:p>
          <a:p>
            <a:r>
              <a:rPr lang="cs-CZ" kern="100" dirty="0">
                <a:effectLst/>
                <a:latin typeface="+mn-lt"/>
                <a:ea typeface="Calibri" panose="020F0502020204030204" pitchFamily="34" charset="0"/>
                <a:cs typeface="Times New Roman" panose="02020603050405020304" pitchFamily="18" charset="0"/>
              </a:rPr>
              <a:t>Společnost MSCI ani žádná jiná strana zapojená do kompilace, výpočetní techniky nebo vytváření dat MSCI neposkytuje žádné výslovné nebo implicitní záruky nebo prohlášení týkající se těchto dat (nebo výsledků, které mají být získány jejich použitím) a všechny tyto strany se tímto výslovně zříkají všech záruk originality, přesnosti, úplnosti, obchodovatelnosti nebo vhodnosti pro konkrétní účel s ohledem na jakékoli takové údaje. Aniž by bylo omezeno cokoli z výše uvedeného, společnost MSCI v žádném případě neponese žádnou odpovědnost za žádné přímé, nepřímé, zvláštní, represivní, následné nebo jakékoli jiné škody (včetně ušlého zisku) ani za žádné jiné škody (včetně ušlého zisku). Bez výslovného písemného souhlasu společnosti MSCI není povolena žádná další distribuce nebo šíření údajů MSCI.</a:t>
            </a:r>
          </a:p>
          <a:p>
            <a:r>
              <a:rPr lang="cs-CZ" kern="100" dirty="0">
                <a:effectLst/>
                <a:latin typeface="+mn-lt"/>
                <a:ea typeface="Calibri" panose="020F0502020204030204" pitchFamily="34" charset="0"/>
                <a:cs typeface="Times New Roman" panose="02020603050405020304" pitchFamily="18" charset="0"/>
              </a:rPr>
              <a:t>Vyjádřené názory a pohledy slouží pouze k informačním účelům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a nepředstavují doporučení společnosti Goldman Sachs Asset Management k nákupu, prodeji nebo držení jakéhokoli cenného papíru, včetně jakéhokoli produktu nebo služby společnosti Goldman Sachs. Názory a stanoviska jsou aktuální k datu vydání tohoto dokumentu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a mohou se změnit. Neměly by být vykládány jako investiční poradenství. </a:t>
            </a:r>
          </a:p>
          <a:p>
            <a:r>
              <a:rPr lang="cs-CZ" kern="100" dirty="0">
                <a:effectLst/>
                <a:latin typeface="+mn-lt"/>
                <a:ea typeface="Calibri" panose="020F0502020204030204" pitchFamily="34" charset="0"/>
                <a:cs typeface="Times New Roman" panose="02020603050405020304" pitchFamily="18" charset="0"/>
              </a:rPr>
              <a:t>Goldman Sachs Asset Management využívá zdroje společnosti Goldman Sachs &amp; Co. LLC podléhá právním, interním a regulačním </a:t>
            </a:r>
            <a:r>
              <a:rPr lang="cs-CZ" kern="100">
                <a:effectLst/>
                <a:latin typeface="+mn-lt"/>
                <a:ea typeface="Calibri" panose="020F0502020204030204" pitchFamily="34" charset="0"/>
                <a:cs typeface="Times New Roman" panose="02020603050405020304" pitchFamily="18" charset="0"/>
              </a:rPr>
              <a:t>omezením.</a:t>
            </a:r>
            <a:endParaRPr lang="cs-CZ" kern="100" dirty="0">
              <a:effectLst/>
              <a:latin typeface="+mn-lt"/>
              <a:ea typeface="Calibri" panose="020F0502020204030204" pitchFamily="34" charset="0"/>
              <a:cs typeface="Times New Roman" panose="02020603050405020304" pitchFamily="18" charset="0"/>
            </a:endParaRPr>
          </a:p>
          <a:p>
            <a:r>
              <a:rPr lang="cs-CZ" kern="0" dirty="0">
                <a:effectLst/>
                <a:latin typeface="+mn-lt"/>
                <a:ea typeface="Times New Roman" panose="02020603050405020304" pitchFamily="18" charset="0"/>
                <a:cs typeface="Times New Roman" panose="02020603050405020304" pitchFamily="18" charset="0"/>
              </a:rPr>
              <a:t>Přestože byly určité informace získány ze zdrojů, které jsou považovány za spolehlivé, nezaručujeme jejich přesnost, úplnost nebo správnost. Spolehli jsme se a bez nezávislého ověření předpokládali přesnost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a úplnost všech informací dostupných z veřejných zdrojů.</a:t>
            </a:r>
            <a:endParaRPr lang="cs-CZ" kern="100" dirty="0">
              <a:effectLst/>
              <a:latin typeface="+mn-lt"/>
              <a:ea typeface="Calibri" panose="020F0502020204030204" pitchFamily="34" charset="0"/>
              <a:cs typeface="Times New Roman" panose="02020603050405020304" pitchFamily="18" charset="0"/>
            </a:endParaRPr>
          </a:p>
          <a:p>
            <a:r>
              <a:rPr lang="cs-CZ" kern="0" dirty="0">
                <a:latin typeface="+mn-lt"/>
                <a:ea typeface="Calibri" panose="020F0502020204030204" pitchFamily="34" charset="0"/>
                <a:cs typeface="Times New Roman" panose="02020603050405020304" pitchFamily="18" charset="0"/>
              </a:rPr>
              <a:t>Tento materiál je poskytován pouze pro informační účely a neměl by být vykládán jako investiční rada nebo nabídka či výzva k nákupu či prodeji cenných papírů. </a:t>
            </a:r>
          </a:p>
          <a:p>
            <a:r>
              <a:rPr lang="cs-CZ" kern="0" dirty="0">
                <a:effectLst/>
                <a:latin typeface="+mn-lt"/>
                <a:ea typeface="Times New Roman" panose="02020603050405020304" pitchFamily="18" charset="0"/>
                <a:cs typeface="Times New Roman" panose="02020603050405020304" pitchFamily="18" charset="0"/>
              </a:rPr>
              <a:t>Ekonomické a tržní očekávání uvedené v tomto dokumentu odrážejí řadu předpokladů a úsudků k datu této prezentace a mohou se bez upozornění změnit. Tyto prognózy nezohledňují konkrétní investiční cíle, omezení, daňovou a finanční situaci ani jiné potřeby konkrétního klienta. Skutečná data se budou lišit a nemusí se zde projevit. Tyto předpovědi podléhají vysoké míře nejistoty, která může ovlivnit skutečný výkon.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V souladu s tím by tyto prognózy měly být považovány pouze za reprezentativní pro širokou škálu možných výsledků. Tyto prognózy jsou odhadnuty na základě předpokladů a podléhají významné revizi a mohou se podstatně změnit v závislosti na změně ekonomických a tržních podmínek. Goldman Sachs nemá žádnou povinnost poskytovat aktualizace nebo změny těchto prognóz. Případové studie a příklady </a:t>
            </a:r>
            <a:br>
              <a:rPr lang="cs-CZ" kern="0" dirty="0">
                <a:effectLst/>
                <a:latin typeface="+mn-lt"/>
                <a:ea typeface="Times New Roman" panose="02020603050405020304" pitchFamily="18" charset="0"/>
                <a:cs typeface="Times New Roman" panose="02020603050405020304" pitchFamily="18" charset="0"/>
              </a:rPr>
            </a:br>
            <a:r>
              <a:rPr lang="cs-CZ" kern="0" dirty="0">
                <a:effectLst/>
                <a:latin typeface="+mn-lt"/>
                <a:ea typeface="Times New Roman" panose="02020603050405020304" pitchFamily="18" charset="0"/>
                <a:cs typeface="Times New Roman" panose="02020603050405020304" pitchFamily="18" charset="0"/>
              </a:rPr>
              <a:t>jsou pouze ilustrativní.</a:t>
            </a:r>
            <a:endParaRPr lang="cs-CZ" kern="0" dirty="0">
              <a:latin typeface="+mn-lt"/>
              <a:ea typeface="Calibri" panose="020F0502020204030204" pitchFamily="34" charset="0"/>
              <a:cs typeface="Times New Roman" panose="02020603050405020304" pitchFamily="18" charset="0"/>
            </a:endParaRPr>
          </a:p>
          <a:p>
            <a:r>
              <a:rPr lang="cs-CZ" kern="100" dirty="0">
                <a:effectLst/>
                <a:latin typeface="+mn-lt"/>
                <a:ea typeface="Calibri" panose="020F0502020204030204" pitchFamily="34" charset="0"/>
                <a:cs typeface="Times New Roman" panose="02020603050405020304" pitchFamily="18" charset="0"/>
              </a:rPr>
              <a:t>Společnost Goldman Sachs neposkytuje právní, daňové ani účetní poradenství, pokud se výslovně nedohodnete mezi vámi a společností Goldman Sachs (obecně prostřednictvím určitých služeb nabízených pouze klientům správy soukromého majetku). Žádné prohlášení obsažené v tomto dokumentu týkající se amerických daňových záležitostí není určeno ani napsáno k použití a nemůže být použito za účelem vyhnutí se sankcím uloženým příslušnému poplatníkovi daně. Bez ohledu na cokoli, co je v tomto dokumentu uvedeno opačně, a s výjimkou případů, kdy je to nutné k zajištění souladu s platnými zákony o cenných papírech, můžete jakékoli osobě sdělit federální a státní úpravu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a daňovou strukturu transakce a veškeré materiály jakéhokoli druhu (včetně daňových stanovisek a jiných daňových analýz), které jsou vám poskytnuty v souvislosti s takovou daňovou úpravou a daňovou strukturou, aniž by společnost Goldman Sachs uložila jakékoli omezení jakéhokoli druhu. Investoři by si měli být vědomi toho, že určení daňových důsledků pro ně by mělo brát v úvahu jejich konkrétní okolnosti a že daňový zákon podléhá změnám v budoucnu nebo zpětně a investoři by se měli poradit se svým vlastním daňovým poradcem ohledně jakékoli potenciální strategie, investice nebo transakce.</a:t>
            </a:r>
          </a:p>
          <a:p>
            <a:r>
              <a:rPr lang="cs-CZ" kern="0" dirty="0">
                <a:latin typeface="+mn-lt"/>
                <a:ea typeface="Calibri" panose="020F0502020204030204" pitchFamily="34" charset="0"/>
                <a:cs typeface="Times New Roman" panose="02020603050405020304" pitchFamily="18" charset="0"/>
              </a:rPr>
              <a:t>TENTO MATERIÁL NEPŘEDSTAVUJE NABÍDKU V ŽÁDNÉ JURISDIKCI, PRO JAKOUKOLIV OSOBU, PRO KTEROU BY TO NEBYLO POVOLENÉ NEBO ZÁKONNÉ.</a:t>
            </a:r>
          </a:p>
          <a:p>
            <a:r>
              <a:rPr lang="cs-CZ" b="1" kern="100" dirty="0">
                <a:effectLst/>
                <a:latin typeface="+mn-lt"/>
                <a:ea typeface="Calibri" panose="020F0502020204030204" pitchFamily="34" charset="0"/>
                <a:cs typeface="Times New Roman" panose="02020603050405020304" pitchFamily="18" charset="0"/>
              </a:rPr>
              <a:t>Výkonnost v minulosti nezaručuje budoucí výsledky, které se mohou lišit. Hodnota investic a příjmů odvozených z investic bude kolísat a může klesat i stoupat. Může dojít ke ztrátě jistiny. </a:t>
            </a:r>
          </a:p>
          <a:p>
            <a:pPr>
              <a:spcBef>
                <a:spcPts val="1200"/>
              </a:spcBef>
            </a:pPr>
            <a:r>
              <a:rPr lang="cs-CZ" b="1" kern="100" dirty="0">
                <a:effectLst/>
                <a:latin typeface="+mn-lt"/>
                <a:ea typeface="Calibri" panose="020F0502020204030204" pitchFamily="34" charset="0"/>
                <a:cs typeface="Times New Roman" panose="02020603050405020304" pitchFamily="18" charset="0"/>
              </a:rPr>
              <a:t>Důvěrnost</a:t>
            </a:r>
          </a:p>
          <a:p>
            <a:r>
              <a:rPr lang="cs-CZ" kern="100" dirty="0">
                <a:effectLst/>
                <a:latin typeface="+mn-lt"/>
                <a:ea typeface="Calibri" panose="020F0502020204030204" pitchFamily="34" charset="0"/>
                <a:cs typeface="Times New Roman" panose="02020603050405020304" pitchFamily="18" charset="0"/>
              </a:rPr>
              <a:t>Žádná část tohoto materiálu nesmí být bez předchozího písemného souhlasu Goldman Sachs Asset Management (i) kopírována, reprodukována, šířena v jakékoli formě, žádnými prostředky nebo </a:t>
            </a:r>
            <a:br>
              <a:rPr lang="cs-CZ" kern="100" dirty="0">
                <a:effectLst/>
                <a:latin typeface="+mn-lt"/>
                <a:ea typeface="Calibri" panose="020F0502020204030204" pitchFamily="34" charset="0"/>
                <a:cs typeface="Times New Roman" panose="02020603050405020304" pitchFamily="18" charset="0"/>
              </a:rPr>
            </a:br>
            <a:r>
              <a:rPr lang="cs-CZ" kern="100" dirty="0">
                <a:effectLst/>
                <a:latin typeface="+mn-lt"/>
                <a:ea typeface="Calibri" panose="020F0502020204030204" pitchFamily="34" charset="0"/>
                <a:cs typeface="Times New Roman" panose="02020603050405020304" pitchFamily="18" charset="0"/>
              </a:rPr>
              <a:t>(ii) poskytována jiným osobám, než jsou jeho příjemci.</a:t>
            </a:r>
          </a:p>
          <a:p>
            <a:pPr>
              <a:spcBef>
                <a:spcPts val="1200"/>
              </a:spcBef>
            </a:pPr>
            <a:r>
              <a:rPr lang="cs-CZ" kern="0" dirty="0">
                <a:effectLst/>
                <a:latin typeface="+mn-lt"/>
                <a:ea typeface="Times New Roman" panose="02020603050405020304" pitchFamily="18" charset="0"/>
                <a:cs typeface="Times New Roman" panose="02020603050405020304" pitchFamily="18" charset="0"/>
              </a:rPr>
              <a:t>© 2024 Goldman Sachs. Všechna práva vyhrazena.</a:t>
            </a:r>
            <a:endParaRPr lang="cs-CZ" kern="100" dirty="0">
              <a:effectLst/>
              <a:latin typeface="+mn-lt"/>
              <a:ea typeface="Calibri" panose="020F0502020204030204" pitchFamily="34" charset="0"/>
              <a:cs typeface="Times New Roman" panose="02020603050405020304" pitchFamily="18" charset="0"/>
            </a:endParaRPr>
          </a:p>
          <a:p>
            <a:r>
              <a:rPr lang="cs-CZ" kern="100" dirty="0">
                <a:latin typeface="+mn-lt"/>
                <a:ea typeface="Calibri" panose="020F0502020204030204" pitchFamily="34" charset="0"/>
                <a:cs typeface="Times New Roman" panose="02020603050405020304" pitchFamily="18" charset="0"/>
              </a:rPr>
              <a:t>Compliance k</a:t>
            </a:r>
            <a:r>
              <a:rPr lang="cs-CZ" kern="100" dirty="0">
                <a:effectLst/>
                <a:latin typeface="+mn-lt"/>
                <a:ea typeface="Calibri" panose="020F0502020204030204" pitchFamily="34" charset="0"/>
                <a:cs typeface="Times New Roman" panose="02020603050405020304" pitchFamily="18" charset="0"/>
              </a:rPr>
              <a:t>ód: </a:t>
            </a:r>
            <a:r>
              <a:rPr lang="en-US" altLang="en-US" dirty="0"/>
              <a:t>386501-OTU-2099360. </a:t>
            </a:r>
          </a:p>
          <a:p>
            <a:r>
              <a:rPr lang="cs-CZ" kern="100" dirty="0">
                <a:effectLst/>
                <a:latin typeface="+mn-lt"/>
                <a:ea typeface="Calibri" panose="020F0502020204030204" pitchFamily="34" charset="0"/>
                <a:cs typeface="Times New Roman" panose="02020603050405020304" pitchFamily="18" charset="0"/>
              </a:rPr>
              <a:t>Datum prvního použití: 4. září 2024</a:t>
            </a:r>
          </a:p>
          <a:p>
            <a:r>
              <a:rPr lang="en-US" altLang="en-US" spc="-20" dirty="0"/>
              <a:t>AEJ - </a:t>
            </a:r>
            <a:r>
              <a:rPr lang="en-US" altLang="en-US" b="1" spc="-20" dirty="0"/>
              <a:t>350474-TMPL-01/2024-1938665 / </a:t>
            </a:r>
            <a:r>
              <a:rPr lang="en-US" altLang="en-US" spc="-20" dirty="0"/>
              <a:t>EMEA -</a:t>
            </a:r>
            <a:r>
              <a:rPr lang="en-GB" altLang="en-US" b="1" spc="-20" dirty="0"/>
              <a:t> </a:t>
            </a:r>
            <a:r>
              <a:rPr lang="en-GB" b="1" spc="-20" dirty="0"/>
              <a:t>350699-TMPL-01/2024-1939478 / </a:t>
            </a:r>
            <a:r>
              <a:rPr lang="en-US" altLang="en-US" spc="-20" dirty="0"/>
              <a:t>LATAM</a:t>
            </a:r>
            <a:r>
              <a:rPr lang="en-US" altLang="en-US" b="1" spc="-20" dirty="0"/>
              <a:t> - 351333-TMPL-01/2024-1942542 </a:t>
            </a:r>
          </a:p>
          <a:p>
            <a:r>
              <a:rPr lang="cs-CZ" kern="100" dirty="0">
                <a:effectLst/>
                <a:latin typeface="+mn-lt"/>
                <a:ea typeface="Calibri" panose="020F0502020204030204" pitchFamily="34" charset="0"/>
                <a:cs typeface="Times New Roman" panose="02020603050405020304" pitchFamily="18" charset="0"/>
              </a:rPr>
              <a:t>Další informace vám poskytne obchodní zástupce společnosti Goldman Sachs.</a:t>
            </a:r>
          </a:p>
        </p:txBody>
      </p:sp>
      <p:sp>
        <p:nvSpPr>
          <p:cNvPr id="3" name="Rectangle 2">
            <a:extLst>
              <a:ext uri="{FF2B5EF4-FFF2-40B4-BE49-F238E27FC236}">
                <a16:creationId xmlns:a16="http://schemas.microsoft.com/office/drawing/2014/main" id="{2D8F2141-5BA8-3091-D26C-F02154BA5571}"/>
              </a:ext>
            </a:extLst>
          </p:cNvPr>
          <p:cNvSpPr/>
          <p:nvPr/>
        </p:nvSpPr>
        <p:spPr>
          <a:xfrm>
            <a:off x="770817" y="9820096"/>
            <a:ext cx="5999474" cy="215444"/>
          </a:xfrm>
          <a:prstGeom prst="rect">
            <a:avLst/>
          </a:prstGeom>
        </p:spPr>
        <p:txBody>
          <a:bodyPr wrap="square">
            <a:spAutoFit/>
          </a:bodyPr>
          <a:lstStyle/>
          <a:p>
            <a:pPr algn="ctr" defTabSz="911092"/>
            <a:r>
              <a:rPr lang="en-GB" sz="800" dirty="0">
                <a:latin typeface="Arial Narrow" panose="020B0606020202030204" pitchFamily="34" charset="0"/>
              </a:rPr>
              <a:t>FOR INSTITUTIONAL OR FINANCIAL INTERMEDIARIES USE ONLY – NOT FOR USE AND/OR DISTRIBUTION TO THE GENERAL PUBLIC</a:t>
            </a:r>
            <a:endParaRPr lang="en-GB" sz="800" dirty="0">
              <a:solidFill>
                <a:srgbClr val="000000"/>
              </a:solidFill>
              <a:latin typeface="Arial Narrow" panose="020B0606020202030204" pitchFamily="34" charset="0"/>
            </a:endParaRPr>
          </a:p>
        </p:txBody>
      </p:sp>
      <p:sp>
        <p:nvSpPr>
          <p:cNvPr id="4" name="Rectangle 3">
            <a:extLst>
              <a:ext uri="{FF2B5EF4-FFF2-40B4-BE49-F238E27FC236}">
                <a16:creationId xmlns:a16="http://schemas.microsoft.com/office/drawing/2014/main" id="{B32C479C-CBAC-C98F-B0B6-1E4174361EC7}"/>
              </a:ext>
            </a:extLst>
          </p:cNvPr>
          <p:cNvSpPr/>
          <p:nvPr/>
        </p:nvSpPr>
        <p:spPr>
          <a:xfrm>
            <a:off x="770816" y="9842956"/>
            <a:ext cx="6083693" cy="215444"/>
          </a:xfrm>
          <a:prstGeom prst="rect">
            <a:avLst/>
          </a:prstGeom>
          <a:solidFill>
            <a:schemeClr val="bg1"/>
          </a:solidFill>
        </p:spPr>
        <p:txBody>
          <a:bodyPr wrap="square">
            <a:spAutoFit/>
          </a:bodyPr>
          <a:lstStyle/>
          <a:p>
            <a:pPr algn="ctr" defTabSz="911092"/>
            <a:r>
              <a:rPr lang="en-GB" sz="800" dirty="0">
                <a:latin typeface="Arial Narrow" panose="020B0606020202030204" pitchFamily="34" charset="0"/>
              </a:rPr>
              <a:t>POUZE PRO INSTITUCIONÁLNÍ </a:t>
            </a:r>
            <a:r>
              <a:rPr lang="cs-CZ" sz="800" dirty="0">
                <a:latin typeface="Arial Narrow" panose="020B0606020202030204" pitchFamily="34" charset="0"/>
              </a:rPr>
              <a:t>KLIENTY </a:t>
            </a:r>
            <a:r>
              <a:rPr lang="en-GB" sz="800" dirty="0">
                <a:latin typeface="Arial Narrow" panose="020B0606020202030204" pitchFamily="34" charset="0"/>
              </a:rPr>
              <a:t>NEBO FINANČNÍ ZPROSTŘEDKOVATEL</a:t>
            </a:r>
            <a:r>
              <a:rPr lang="cs-CZ" sz="800" dirty="0">
                <a:latin typeface="Arial Narrow" panose="020B0606020202030204" pitchFamily="34" charset="0"/>
              </a:rPr>
              <a:t>E</a:t>
            </a:r>
            <a:r>
              <a:rPr lang="en-GB" sz="800" dirty="0">
                <a:latin typeface="Arial Narrow" panose="020B0606020202030204" pitchFamily="34" charset="0"/>
              </a:rPr>
              <a:t> – NIKOLI K POUŽITÍ A/NEBO DISTRIBUCI ŠIROKÉ VEŘEJNOSTI</a:t>
            </a:r>
            <a:endParaRPr lang="en-GB" sz="800" dirty="0">
              <a:solidFill>
                <a:srgbClr val="000000"/>
              </a:solidFill>
              <a:latin typeface="Arial Narrow" panose="020B0606020202030204" pitchFamily="34" charset="0"/>
            </a:endParaRPr>
          </a:p>
        </p:txBody>
      </p:sp>
    </p:spTree>
    <p:extLst>
      <p:ext uri="{BB962C8B-B14F-4D97-AF65-F5344CB8AC3E}">
        <p14:creationId xmlns:p14="http://schemas.microsoft.com/office/powerpoint/2010/main" val="1929408528"/>
      </p:ext>
    </p:extLst>
  </p:cSld>
  <p:clrMapOvr>
    <a:masterClrMapping/>
  </p:clrMapOvr>
</p:sld>
</file>

<file path=ppt/theme/theme1.xml><?xml version="1.0" encoding="utf-8"?>
<a:theme xmlns:a="http://schemas.openxmlformats.org/drawingml/2006/main" name="2021 Market Pulse Template">
  <a:themeElements>
    <a:clrScheme name="_SAS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rgbClr val="FF00FF"/>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021_Market_Pulse_Template_PE" id="{D31A323C-2F7A-418A-B05C-3EEF722B3DBB}" vid="{4DDA9A6C-9487-4688-9206-29189DB53EED}"/>
    </a:ext>
  </a:extLst>
</a:theme>
</file>

<file path=ppt/theme/theme2.xml><?xml version="1.0" encoding="utf-8"?>
<a:theme xmlns:a="http://schemas.openxmlformats.org/drawingml/2006/main" name="1_2021 Market Pulse Template">
  <a:themeElements>
    <a:clrScheme name="_SAS Colors">
      <a:dk1>
        <a:sysClr val="windowText" lastClr="000000"/>
      </a:dk1>
      <a:lt1>
        <a:sysClr val="window" lastClr="FFFFFF"/>
      </a:lt1>
      <a:dk2>
        <a:srgbClr val="7A909F"/>
      </a:dk2>
      <a:lt2>
        <a:srgbClr val="F2F5F7"/>
      </a:lt2>
      <a:accent1>
        <a:srgbClr val="0D1826"/>
      </a:accent1>
      <a:accent2>
        <a:srgbClr val="2178C4"/>
      </a:accent2>
      <a:accent3>
        <a:srgbClr val="3B9439"/>
      </a:accent3>
      <a:accent4>
        <a:srgbClr val="D8761C"/>
      </a:accent4>
      <a:accent5>
        <a:srgbClr val="CE4571"/>
      </a:accent5>
      <a:accent6>
        <a:srgbClr val="79468E"/>
      </a:accent6>
      <a:hlink>
        <a:srgbClr val="3A45B0"/>
      </a:hlink>
      <a:folHlink>
        <a:srgbClr val="7A909F"/>
      </a:folHlink>
    </a:clrScheme>
    <a:fontScheme name="Arial">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noFill/>
        <a:ln w="3175">
          <a:solidFill>
            <a:srgbClr val="FF00FF"/>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objectDefaults>
  <a:extraClrSchemeLst/>
  <a:extLst>
    <a:ext uri="{05A4C25C-085E-4340-85A3-A5531E510DB2}">
      <thm15:themeFamily xmlns:thm15="http://schemas.microsoft.com/office/thememl/2012/main" name="2021_Market_Pulse_Template_PE" id="{D31A323C-2F7A-418A-B05C-3EEF722B3DBB}" vid="{4DDA9A6C-9487-4688-9206-29189DB53EED}"/>
    </a:ext>
  </a:extLst>
</a:theme>
</file>

<file path=ppt/theme/theme3.xml><?xml version="1.0" encoding="utf-8"?>
<a:theme xmlns:a="http://schemas.openxmlformats.org/drawingml/2006/main" name="Office Theme">
  <a:themeElements>
    <a:clrScheme name="">
      <a:dk1>
        <a:srgbClr val="000000"/>
      </a:dk1>
      <a:lt1>
        <a:srgbClr val="FFFFFF"/>
      </a:lt1>
      <a:dk2>
        <a:srgbClr val="001A4C"/>
      </a:dk2>
      <a:lt2>
        <a:srgbClr val="D9E6FF"/>
      </a:lt2>
      <a:accent1>
        <a:srgbClr val="001A4C"/>
      </a:accent1>
      <a:accent2>
        <a:srgbClr val="0043CA"/>
      </a:accent2>
      <a:accent3>
        <a:srgbClr val="FFFFFF"/>
      </a:accent3>
      <a:accent4>
        <a:srgbClr val="000000"/>
      </a:accent4>
      <a:accent5>
        <a:srgbClr val="AAABB2"/>
      </a:accent5>
      <a:accent6>
        <a:srgbClr val="003CB7"/>
      </a:accent6>
      <a:hlink>
        <a:srgbClr val="D9E6FF"/>
      </a:hlink>
      <a:folHlink>
        <a:srgbClr val="0000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Metadata/LabelInfo.xml><?xml version="1.0" encoding="utf-8"?>
<clbl:labelList xmlns:clbl="http://schemas.microsoft.com/office/2020/mipLabelMetadata">
  <clbl:label id="{1ada74c0-5313-401c-915b-7f125aeaeec5}" enabled="1" method="Standard" siteId="{38651f6f-836b-4bdf-9615-4e255c290fea}" removed="0"/>
</clbl:labelList>
</file>

<file path=docProps/app.xml><?xml version="1.0" encoding="utf-8"?>
<Properties xmlns="http://schemas.openxmlformats.org/officeDocument/2006/extended-properties" xmlns:vt="http://schemas.openxmlformats.org/officeDocument/2006/docPropsVTypes">
  <Template>2021_Market_Pulse_Template</Template>
  <TotalTime>29011</TotalTime>
  <Words>5199</Words>
  <Application>Microsoft Macintosh PowerPoint</Application>
  <PresentationFormat>Custom</PresentationFormat>
  <Paragraphs>212</Paragraphs>
  <Slides>5</Slides>
  <Notes>5</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5</vt:i4>
      </vt:variant>
    </vt:vector>
  </HeadingPairs>
  <TitlesOfParts>
    <vt:vector size="15" baseType="lpstr">
      <vt:lpstr>Aptos</vt:lpstr>
      <vt:lpstr>Arial</vt:lpstr>
      <vt:lpstr>Arial Narrow</vt:lpstr>
      <vt:lpstr>Avenir Light</vt:lpstr>
      <vt:lpstr>Calibri</vt:lpstr>
      <vt:lpstr>Courier New</vt:lpstr>
      <vt:lpstr>Symbol</vt:lpstr>
      <vt:lpstr>Times New Roman</vt:lpstr>
      <vt:lpstr>2021 Market Pulse Template</vt:lpstr>
      <vt:lpstr>1_2021 Market Pulse Template</vt:lpstr>
      <vt:lpstr>PowerPoint Presentation</vt:lpstr>
      <vt:lpstr>PowerPoint Presentation</vt:lpstr>
      <vt:lpstr>PowerPoint Presentation</vt:lpstr>
      <vt:lpstr>PowerPoint Presentation</vt:lpstr>
      <vt:lpstr>PowerPoint Presentation</vt:lpstr>
    </vt:vector>
  </TitlesOfParts>
  <Company>Goldman Sachs &amp; Co.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September International Market Pulse</dc:title>
  <dc:creator>GoldmanSachsAssetManagement@ny.email.gs.com</dc:creator>
  <cp:keywords/>
  <cp:lastModifiedBy>Martin Chlup</cp:lastModifiedBy>
  <cp:revision>3729</cp:revision>
  <cp:lastPrinted>2023-03-23T12:13:44Z</cp:lastPrinted>
  <dcterms:created xsi:type="dcterms:W3CDTF">2021-09-23T21:41:31Z</dcterms:created>
  <dcterms:modified xsi:type="dcterms:W3CDTF">2024-09-26T09:21:07Z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lqminfo">
    <vt:i4>1</vt:i4>
  </property>
  <property fmtid="{D5CDD505-2E9C-101B-9397-08002B2CF9AE}" pid="3" name="lqmsess">
    <vt:lpwstr>2fd40672-d15d-4eb1-a067-b48262554215</vt:lpwstr>
  </property>
  <property fmtid="{D5CDD505-2E9C-101B-9397-08002B2CF9AE}" pid="4" name="Project">
    <vt:lpwstr>root</vt:lpwstr>
  </property>
  <property fmtid="{D5CDD505-2E9C-101B-9397-08002B2CF9AE}" pid="5" name="DocTopsCleaned">
    <vt:lpwstr>True</vt:lpwstr>
  </property>
  <property fmtid="{D5CDD505-2E9C-101B-9397-08002B2CF9AE}" pid="6" name="ShowHideDoctop">
    <vt:lpwstr>False</vt:lpwstr>
  </property>
  <property fmtid="{D5CDD505-2E9C-101B-9397-08002B2CF9AE}" pid="7" name="com.gs.fw.compl.rubi.open">
    <vt:lpwstr>0</vt:lpwstr>
  </property>
  <property fmtid="{D5CDD505-2E9C-101B-9397-08002B2CF9AE}" pid="8" name="com.gs.fw.compl.rubi.answercount">
    <vt:lpwstr>1</vt:lpwstr>
  </property>
  <property fmtid="{D5CDD505-2E9C-101B-9397-08002B2CF9AE}" pid="9" name="TitusGUID">
    <vt:lpwstr>b47bfd4b-f2f6-4e53-be97-bb24f62193a9</vt:lpwstr>
  </property>
  <property fmtid="{D5CDD505-2E9C-101B-9397-08002B2CF9AE}" pid="10" name="Classification">
    <vt:lpwstr>PC2</vt:lpwstr>
  </property>
  <property fmtid="{D5CDD505-2E9C-101B-9397-08002B2CF9AE}" pid="11" name="DocNoClass">
    <vt:lpwstr>Not In Use</vt:lpwstr>
  </property>
  <property fmtid="{D5CDD505-2E9C-101B-9397-08002B2CF9AE}" pid="12" name="com.gs.fw.compl.rubi.environment">
    <vt:lpwstr>Prod</vt:lpwstr>
  </property>
  <property fmtid="{D5CDD505-2E9C-101B-9397-08002B2CF9AE}" pid="13" name="com.gs.fw.compl.rubi.instance">
    <vt:lpwstr>GSAM</vt:lpwstr>
  </property>
  <property fmtid="{D5CDD505-2E9C-101B-9397-08002B2CF9AE}" pid="14" name="isCertified">
    <vt:lpwstr>true</vt:lpwstr>
  </property>
  <property fmtid="{D5CDD505-2E9C-101B-9397-08002B2CF9AE}" pid="15" name="SealIcon">
    <vt:lpwstr>cleared</vt:lpwstr>
  </property>
  <property fmtid="{D5CDD505-2E9C-101B-9397-08002B2CF9AE}" pid="16" name="RubiButtonState">
    <vt:lpwstr>Certified!
View Clearance</vt:lpwstr>
  </property>
  <property fmtid="{D5CDD505-2E9C-101B-9397-08002B2CF9AE}" pid="17" name="SubmissionID">
    <vt:lpwstr>386501</vt:lpwstr>
  </property>
  <property fmtid="{D5CDD505-2E9C-101B-9397-08002B2CF9AE}" pid="18" name="ContentID">
    <vt:lpwstr>694032</vt:lpwstr>
  </property>
  <property fmtid="{D5CDD505-2E9C-101B-9397-08002B2CF9AE}" pid="19" name="com.gs.fw.Portal">
    <vt:lpwstr>&lt;Rubi&gt;&lt;Client&gt;com.gs.fw.Portal&lt;/Client&gt;&lt;Id&gt;386501&lt;/Id&gt;&lt;State&gt;CERTIFIED&lt;/State&gt;&lt;/Rubi&gt;</vt:lpwstr>
  </property>
  <property fmtid="{D5CDD505-2E9C-101B-9397-08002B2CF9AE}" pid="20" name="com.gs.fw.cmpl.rubi.gsam.ecomm.orchestria">
    <vt:lpwstr>&lt;Rubi&gt;&lt;Client&gt;com.gs.fw.cmpl.rubi.gsam.ecomm.orchestria&lt;/Client&gt;&lt;Id&gt;386501&lt;/Id&gt;&lt;State&gt;CERTIFIED&lt;/State&gt;&lt;I&gt;AA&lt;/I&gt;&lt;/Rubi&gt;</vt:lpwstr>
  </property>
  <property fmtid="{D5CDD505-2E9C-101B-9397-08002B2CF9AE}" pid="21" name="com.gs.fw.compl.rubi.contentId">
    <vt:lpwstr>694032</vt:lpwstr>
  </property>
  <property fmtid="{D5CDD505-2E9C-101B-9397-08002B2CF9AE}" pid="22" name="com.gs.fw.compl.rubi.version">
    <vt:lpwstr>4</vt:lpwstr>
  </property>
  <property fmtid="{D5CDD505-2E9C-101B-9397-08002B2CF9AE}" pid="23" name="com.gs.fw.compl.rubi.state">
    <vt:lpwstr>CERTIFIED</vt:lpwstr>
  </property>
  <property fmtid="{D5CDD505-2E9C-101B-9397-08002B2CF9AE}" pid="24" name="com.gs.fw.compl.rubi.submissionId">
    <vt:lpwstr>386501</vt:lpwstr>
  </property>
  <property fmtid="{D5CDD505-2E9C-101B-9397-08002B2CF9AE}" pid="25" name="SealStatus">
    <vt:lpwstr>2</vt:lpwstr>
  </property>
</Properties>
</file>