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894" r:id="rId1"/>
    <p:sldMasterId id="2147483920" r:id="rId2"/>
  </p:sldMasterIdLst>
  <p:notesMasterIdLst>
    <p:notesMasterId r:id="rId8"/>
  </p:notesMasterIdLst>
  <p:handoutMasterIdLst>
    <p:handoutMasterId r:id="rId9"/>
  </p:handoutMasterIdLst>
  <p:sldIdLst>
    <p:sldId id="501" r:id="rId3"/>
    <p:sldId id="544" r:id="rId4"/>
    <p:sldId id="503" r:id="rId5"/>
    <p:sldId id="545" r:id="rId6"/>
    <p:sldId id="504" r:id="rId7"/>
  </p:sldIdLst>
  <p:sldSz cx="7772400" cy="10058400"/>
  <p:notesSz cx="7023100" cy="9309100"/>
  <p:defaultTextStyle>
    <a:defPPr>
      <a:defRPr lang="en-US"/>
    </a:defPPr>
    <a:lvl1pPr algn="l" rtl="0" fontAlgn="base">
      <a:spcBef>
        <a:spcPct val="0"/>
      </a:spcBef>
      <a:spcAft>
        <a:spcPct val="0"/>
      </a:spcAft>
      <a:defRPr sz="1400" b="1" kern="1200">
        <a:solidFill>
          <a:schemeClr val="tx1"/>
        </a:solidFill>
        <a:latin typeface="Arial" pitchFamily="34" charset="0"/>
        <a:ea typeface="+mn-ea"/>
        <a:cs typeface="+mn-cs"/>
      </a:defRPr>
    </a:lvl1pPr>
    <a:lvl2pPr marL="457200" algn="l" rtl="0" fontAlgn="base">
      <a:spcBef>
        <a:spcPct val="0"/>
      </a:spcBef>
      <a:spcAft>
        <a:spcPct val="0"/>
      </a:spcAft>
      <a:defRPr sz="1400" b="1" kern="1200">
        <a:solidFill>
          <a:schemeClr val="tx1"/>
        </a:solidFill>
        <a:latin typeface="Arial" pitchFamily="34" charset="0"/>
        <a:ea typeface="+mn-ea"/>
        <a:cs typeface="+mn-cs"/>
      </a:defRPr>
    </a:lvl2pPr>
    <a:lvl3pPr marL="914400" algn="l" rtl="0" fontAlgn="base">
      <a:spcBef>
        <a:spcPct val="0"/>
      </a:spcBef>
      <a:spcAft>
        <a:spcPct val="0"/>
      </a:spcAft>
      <a:defRPr sz="1400" b="1" kern="1200">
        <a:solidFill>
          <a:schemeClr val="tx1"/>
        </a:solidFill>
        <a:latin typeface="Arial" pitchFamily="34" charset="0"/>
        <a:ea typeface="+mn-ea"/>
        <a:cs typeface="+mn-cs"/>
      </a:defRPr>
    </a:lvl3pPr>
    <a:lvl4pPr marL="1371600" algn="l" rtl="0" fontAlgn="base">
      <a:spcBef>
        <a:spcPct val="0"/>
      </a:spcBef>
      <a:spcAft>
        <a:spcPct val="0"/>
      </a:spcAft>
      <a:defRPr sz="1400" b="1" kern="1200">
        <a:solidFill>
          <a:schemeClr val="tx1"/>
        </a:solidFill>
        <a:latin typeface="Arial" pitchFamily="34" charset="0"/>
        <a:ea typeface="+mn-ea"/>
        <a:cs typeface="+mn-cs"/>
      </a:defRPr>
    </a:lvl4pPr>
    <a:lvl5pPr marL="1828800" algn="l" rtl="0" fontAlgn="base">
      <a:spcBef>
        <a:spcPct val="0"/>
      </a:spcBef>
      <a:spcAft>
        <a:spcPct val="0"/>
      </a:spcAft>
      <a:defRPr sz="1400" b="1" kern="1200">
        <a:solidFill>
          <a:schemeClr val="tx1"/>
        </a:solidFill>
        <a:latin typeface="Arial" pitchFamily="34" charset="0"/>
        <a:ea typeface="+mn-ea"/>
        <a:cs typeface="+mn-cs"/>
      </a:defRPr>
    </a:lvl5pPr>
    <a:lvl6pPr marL="2286000" algn="l" defTabSz="914400" rtl="0" eaLnBrk="1" latinLnBrk="0" hangingPunct="1">
      <a:defRPr sz="1400" b="1" kern="1200">
        <a:solidFill>
          <a:schemeClr val="tx1"/>
        </a:solidFill>
        <a:latin typeface="Arial" pitchFamily="34" charset="0"/>
        <a:ea typeface="+mn-ea"/>
        <a:cs typeface="+mn-cs"/>
      </a:defRPr>
    </a:lvl6pPr>
    <a:lvl7pPr marL="2743200" algn="l" defTabSz="914400" rtl="0" eaLnBrk="1" latinLnBrk="0" hangingPunct="1">
      <a:defRPr sz="1400" b="1" kern="1200">
        <a:solidFill>
          <a:schemeClr val="tx1"/>
        </a:solidFill>
        <a:latin typeface="Arial" pitchFamily="34" charset="0"/>
        <a:ea typeface="+mn-ea"/>
        <a:cs typeface="+mn-cs"/>
      </a:defRPr>
    </a:lvl7pPr>
    <a:lvl8pPr marL="3200400" algn="l" defTabSz="914400" rtl="0" eaLnBrk="1" latinLnBrk="0" hangingPunct="1">
      <a:defRPr sz="1400" b="1" kern="1200">
        <a:solidFill>
          <a:schemeClr val="tx1"/>
        </a:solidFill>
        <a:latin typeface="Arial" pitchFamily="34" charset="0"/>
        <a:ea typeface="+mn-ea"/>
        <a:cs typeface="+mn-cs"/>
      </a:defRPr>
    </a:lvl8pPr>
    <a:lvl9pPr marL="3657600" algn="l" defTabSz="914400" rtl="0" eaLnBrk="1" latinLnBrk="0" hangingPunct="1">
      <a:defRPr sz="1400" b="1"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E33663-748D-A201-29A7-C8B7DD090E4A}" name="Gambarini, Simona [AWM]" initials="SG" userId="S::gambsi@firmwide.corp.gs.com::a6cd45e0-caa8-448c-a981-a91c09fdb63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engpri" initials="e" lastIdx="2" clrIdx="0"/>
  <p:cmAuthor id="1" name="Lin, Wendy (SAS) [CIMD]" initials="LW" lastIdx="2" clrIdx="1">
    <p:extLst>
      <p:ext uri="{19B8F6BF-5375-455C-9EA6-DF929625EA0E}">
        <p15:presenceInfo xmlns:p15="http://schemas.microsoft.com/office/powerpoint/2012/main" userId="Lin, Wendy (SAS) [CIMD]" providerId="None"/>
      </p:ext>
    </p:extLst>
  </p:cmAuthor>
  <p:cmAuthor id="2" name="Zangwill, Grant M [AM Public]" initials="ZGM[P" lastIdx="16" clrIdx="2">
    <p:extLst>
      <p:ext uri="{19B8F6BF-5375-455C-9EA6-DF929625EA0E}">
        <p15:presenceInfo xmlns:p15="http://schemas.microsoft.com/office/powerpoint/2012/main" userId="S-1-5-21-17057075-1353262022-786498627-2998512" providerId="AD"/>
      </p:ext>
    </p:extLst>
  </p:cmAuthor>
  <p:cmAuthor id="3" name="Sterling, Laura I [AM Public]" initials="SLI[P" lastIdx="5" clrIdx="3">
    <p:extLst>
      <p:ext uri="{19B8F6BF-5375-455C-9EA6-DF929625EA0E}">
        <p15:presenceInfo xmlns:p15="http://schemas.microsoft.com/office/powerpoint/2012/main" userId="S-1-5-21-17057075-1353262022-786498627-3195740" providerId="AD"/>
      </p:ext>
    </p:extLst>
  </p:cmAuthor>
  <p:cmAuthor id="4" name="Forrest, Adrien P [AM Public]" initials="FAP[P" lastIdx="4" clrIdx="4">
    <p:extLst>
      <p:ext uri="{19B8F6BF-5375-455C-9EA6-DF929625EA0E}">
        <p15:presenceInfo xmlns:p15="http://schemas.microsoft.com/office/powerpoint/2012/main" userId="S-1-5-21-17057075-1353262022-786498627-29135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81FC"/>
    <a:srgbClr val="3A45B0"/>
    <a:srgbClr val="CBECCC"/>
    <a:srgbClr val="E9EEF1"/>
    <a:srgbClr val="F9C0D2"/>
    <a:srgbClr val="F9E4D0"/>
    <a:srgbClr val="FF00FF"/>
    <a:srgbClr val="7EDFE2"/>
    <a:srgbClr val="0516D9"/>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55" autoAdjust="0"/>
    <p:restoredTop sz="91574" autoAdjust="0"/>
  </p:normalViewPr>
  <p:slideViewPr>
    <p:cSldViewPr snapToGrid="0">
      <p:cViewPr>
        <p:scale>
          <a:sx n="148" d="100"/>
          <a:sy n="148" d="100"/>
        </p:scale>
        <p:origin x="2256" y="-2070"/>
      </p:cViewPr>
      <p:guideLst/>
    </p:cSldViewPr>
  </p:slideViewPr>
  <p:outlineViewPr>
    <p:cViewPr>
      <p:scale>
        <a:sx n="33" d="100"/>
        <a:sy n="33" d="100"/>
      </p:scale>
      <p:origin x="0" y="2683"/>
    </p:cViewPr>
  </p:outlineViewPr>
  <p:notesTextViewPr>
    <p:cViewPr>
      <p:scale>
        <a:sx n="200" d="100"/>
        <a:sy n="200" d="100"/>
      </p:scale>
      <p:origin x="0" y="0"/>
    </p:cViewPr>
  </p:notesTextViewPr>
  <p:sorterViewPr>
    <p:cViewPr>
      <p:scale>
        <a:sx n="200" d="100"/>
        <a:sy n="200" d="100"/>
      </p:scale>
      <p:origin x="0" y="0"/>
    </p:cViewPr>
  </p:sorterViewPr>
  <p:notesViewPr>
    <p:cSldViewPr snapToGrid="0">
      <p:cViewPr varScale="1">
        <p:scale>
          <a:sx n="80" d="100"/>
          <a:sy n="80" d="100"/>
        </p:scale>
        <p:origin x="1398" y="84"/>
      </p:cViewPr>
      <p:guideLst>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8" y="1"/>
            <a:ext cx="3042915" cy="464814"/>
          </a:xfrm>
          <a:prstGeom prst="rect">
            <a:avLst/>
          </a:prstGeom>
          <a:noFill/>
          <a:ln w="9525">
            <a:noFill/>
            <a:miter lim="800000"/>
            <a:headEnd/>
            <a:tailEnd/>
          </a:ln>
        </p:spPr>
        <p:txBody>
          <a:bodyPr vert="horz" wrap="square" lIns="93065" tIns="46544" rIns="93065" bIns="46544" numCol="1" anchor="t" anchorCtr="0" compatLnSpc="1">
            <a:prstTxWarp prst="textNoShape">
              <a:avLst/>
            </a:prstTxWarp>
          </a:bodyPr>
          <a:lstStyle>
            <a:lvl1pPr defTabSz="928514" eaLnBrk="0" hangingPunct="0">
              <a:defRPr sz="1200" b="0">
                <a:latin typeface="Times New Roman" pitchFamily="18" charset="0"/>
              </a:defRPr>
            </a:lvl1pPr>
          </a:lstStyle>
          <a:p>
            <a:endParaRPr lang="en-US" altLang="en-US" dirty="0"/>
          </a:p>
        </p:txBody>
      </p:sp>
      <p:sp>
        <p:nvSpPr>
          <p:cNvPr id="134147" name="Rectangle 3"/>
          <p:cNvSpPr>
            <a:spLocks noGrp="1" noChangeArrowheads="1"/>
          </p:cNvSpPr>
          <p:nvPr>
            <p:ph type="dt" sz="quarter" idx="1"/>
          </p:nvPr>
        </p:nvSpPr>
        <p:spPr bwMode="auto">
          <a:xfrm>
            <a:off x="3980208" y="1"/>
            <a:ext cx="3042915" cy="464814"/>
          </a:xfrm>
          <a:prstGeom prst="rect">
            <a:avLst/>
          </a:prstGeom>
          <a:noFill/>
          <a:ln w="9525">
            <a:noFill/>
            <a:miter lim="800000"/>
            <a:headEnd/>
            <a:tailEnd/>
          </a:ln>
        </p:spPr>
        <p:txBody>
          <a:bodyPr vert="horz" wrap="square" lIns="93065" tIns="46544" rIns="93065" bIns="46544" numCol="1" anchor="t" anchorCtr="0" compatLnSpc="1">
            <a:prstTxWarp prst="textNoShape">
              <a:avLst/>
            </a:prstTxWarp>
          </a:bodyPr>
          <a:lstStyle>
            <a:lvl1pPr algn="r" defTabSz="928514" eaLnBrk="0" hangingPunct="0">
              <a:defRPr sz="1200" b="0">
                <a:latin typeface="Times New Roman" pitchFamily="18" charset="0"/>
              </a:defRPr>
            </a:lvl1pPr>
          </a:lstStyle>
          <a:p>
            <a:endParaRPr lang="en-US" altLang="en-US" dirty="0"/>
          </a:p>
        </p:txBody>
      </p:sp>
      <p:sp>
        <p:nvSpPr>
          <p:cNvPr id="134148" name="Rectangle 4"/>
          <p:cNvSpPr>
            <a:spLocks noGrp="1" noChangeArrowheads="1"/>
          </p:cNvSpPr>
          <p:nvPr>
            <p:ph type="ftr" sz="quarter" idx="2"/>
          </p:nvPr>
        </p:nvSpPr>
        <p:spPr bwMode="auto">
          <a:xfrm>
            <a:off x="8" y="8844308"/>
            <a:ext cx="3042915" cy="464814"/>
          </a:xfrm>
          <a:prstGeom prst="rect">
            <a:avLst/>
          </a:prstGeom>
          <a:noFill/>
          <a:ln w="9525">
            <a:noFill/>
            <a:miter lim="800000"/>
            <a:headEnd/>
            <a:tailEnd/>
          </a:ln>
        </p:spPr>
        <p:txBody>
          <a:bodyPr vert="horz" wrap="square" lIns="93065" tIns="46544" rIns="93065" bIns="46544" numCol="1" anchor="b" anchorCtr="0" compatLnSpc="1">
            <a:prstTxWarp prst="textNoShape">
              <a:avLst/>
            </a:prstTxWarp>
          </a:bodyPr>
          <a:lstStyle>
            <a:lvl1pPr defTabSz="928514" eaLnBrk="0" hangingPunct="0">
              <a:defRPr sz="1200" b="0">
                <a:latin typeface="Times New Roman" pitchFamily="18" charset="0"/>
              </a:defRPr>
            </a:lvl1pPr>
          </a:lstStyle>
          <a:p>
            <a:endParaRPr lang="en-US" altLang="en-US" dirty="0"/>
          </a:p>
        </p:txBody>
      </p:sp>
      <p:sp>
        <p:nvSpPr>
          <p:cNvPr id="134149" name="Rectangle 5"/>
          <p:cNvSpPr>
            <a:spLocks noGrp="1" noChangeArrowheads="1"/>
          </p:cNvSpPr>
          <p:nvPr>
            <p:ph type="sldNum" sz="quarter" idx="3"/>
          </p:nvPr>
        </p:nvSpPr>
        <p:spPr bwMode="auto">
          <a:xfrm>
            <a:off x="3980208" y="8844308"/>
            <a:ext cx="3042915" cy="464814"/>
          </a:xfrm>
          <a:prstGeom prst="rect">
            <a:avLst/>
          </a:prstGeom>
          <a:noFill/>
          <a:ln w="9525">
            <a:noFill/>
            <a:miter lim="800000"/>
            <a:headEnd/>
            <a:tailEnd/>
          </a:ln>
        </p:spPr>
        <p:txBody>
          <a:bodyPr vert="horz" wrap="square" lIns="93065" tIns="46544" rIns="93065" bIns="46544" numCol="1" anchor="b" anchorCtr="0" compatLnSpc="1">
            <a:prstTxWarp prst="textNoShape">
              <a:avLst/>
            </a:prstTxWarp>
          </a:bodyPr>
          <a:lstStyle>
            <a:lvl1pPr algn="r" defTabSz="928514" eaLnBrk="0" hangingPunct="0">
              <a:defRPr sz="1200" b="0">
                <a:latin typeface="Times New Roman" pitchFamily="18" charset="0"/>
              </a:defRPr>
            </a:lvl1pPr>
          </a:lstStyle>
          <a:p>
            <a:fld id="{FF45A9B4-F892-4F3D-B232-B8DF533A7064}" type="slidenum">
              <a:rPr lang="en-US" altLang="en-US"/>
              <a:pPr/>
              <a:t>‹#›</a:t>
            </a:fld>
            <a:endParaRPr lang="en-US" altLang="en-US" dirty="0"/>
          </a:p>
        </p:txBody>
      </p:sp>
    </p:spTree>
    <p:extLst>
      <p:ext uri="{BB962C8B-B14F-4D97-AF65-F5344CB8AC3E}">
        <p14:creationId xmlns:p14="http://schemas.microsoft.com/office/powerpoint/2010/main" val="48348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4"/>
          <p:cNvSpPr>
            <a:spLocks noGrp="1" noRot="1" noChangeAspect="1" noChangeArrowheads="1" noTextEdit="1"/>
          </p:cNvSpPr>
          <p:nvPr>
            <p:ph type="sldImg" idx="2"/>
          </p:nvPr>
        </p:nvSpPr>
        <p:spPr bwMode="auto">
          <a:xfrm>
            <a:off x="2019300" y="512763"/>
            <a:ext cx="2987675" cy="3865562"/>
          </a:xfrm>
          <a:prstGeom prst="rect">
            <a:avLst/>
          </a:prstGeom>
          <a:noFill/>
          <a:ln w="6350">
            <a:solidFill>
              <a:schemeClr val="tx1"/>
            </a:solidFill>
            <a:miter lim="800000"/>
            <a:headEnd/>
            <a:tailEnd/>
          </a:ln>
        </p:spPr>
      </p:sp>
      <p:sp>
        <p:nvSpPr>
          <p:cNvPr id="6149" name="Rectangle 5"/>
          <p:cNvSpPr>
            <a:spLocks noGrp="1" noChangeArrowheads="1"/>
          </p:cNvSpPr>
          <p:nvPr>
            <p:ph type="body" sz="quarter" idx="3"/>
          </p:nvPr>
        </p:nvSpPr>
        <p:spPr bwMode="auto">
          <a:xfrm>
            <a:off x="999867" y="4582424"/>
            <a:ext cx="5023378" cy="4026250"/>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6152" name="Rectangle 8"/>
          <p:cNvSpPr>
            <a:spLocks noChangeArrowheads="1"/>
          </p:cNvSpPr>
          <p:nvPr/>
        </p:nvSpPr>
        <p:spPr bwMode="auto">
          <a:xfrm>
            <a:off x="348286" y="8637546"/>
            <a:ext cx="3243529" cy="224393"/>
          </a:xfrm>
          <a:prstGeom prst="rect">
            <a:avLst/>
          </a:prstGeom>
          <a:noFill/>
          <a:ln w="9525">
            <a:noFill/>
            <a:miter lim="800000"/>
            <a:headEnd/>
            <a:tailEnd/>
          </a:ln>
          <a:effectLst/>
        </p:spPr>
        <p:txBody>
          <a:bodyPr lIns="0" tIns="0" rIns="0" bIns="0"/>
          <a:lstStyle/>
          <a:p>
            <a:pPr defTabSz="920488" eaLnBrk="0" hangingPunct="0"/>
            <a:endParaRPr lang="en-US" altLang="en-US" sz="600" b="0" dirty="0"/>
          </a:p>
        </p:txBody>
      </p:sp>
      <p:sp>
        <p:nvSpPr>
          <p:cNvPr id="6153" name="Rectangle 9"/>
          <p:cNvSpPr>
            <a:spLocks noChangeArrowheads="1"/>
          </p:cNvSpPr>
          <p:nvPr/>
        </p:nvSpPr>
        <p:spPr bwMode="auto">
          <a:xfrm>
            <a:off x="6374735" y="8608680"/>
            <a:ext cx="255181" cy="174704"/>
          </a:xfrm>
          <a:prstGeom prst="rect">
            <a:avLst/>
          </a:prstGeom>
          <a:noFill/>
          <a:ln w="9525">
            <a:noFill/>
            <a:miter lim="800000"/>
            <a:headEnd/>
            <a:tailEnd/>
          </a:ln>
          <a:effectLst/>
        </p:spPr>
        <p:txBody>
          <a:bodyPr lIns="0" tIns="0" rIns="0" bIns="0"/>
          <a:lstStyle/>
          <a:p>
            <a:pPr algn="r" defTabSz="1027939" eaLnBrk="0" hangingPunct="0"/>
            <a:fld id="{5A89E0BD-82CA-499F-89D3-B8AE04BC1F13}" type="slidenum">
              <a:rPr lang="en-US" altLang="en-US" sz="900" b="0"/>
              <a:pPr algn="r" defTabSz="1027939" eaLnBrk="0" hangingPunct="0"/>
              <a:t>‹#›</a:t>
            </a:fld>
            <a:endParaRPr lang="en-US" altLang="en-US" sz="900" b="0" dirty="0"/>
          </a:p>
        </p:txBody>
      </p:sp>
    </p:spTree>
    <p:extLst>
      <p:ext uri="{BB962C8B-B14F-4D97-AF65-F5344CB8AC3E}">
        <p14:creationId xmlns:p14="http://schemas.microsoft.com/office/powerpoint/2010/main" val="4070776499"/>
      </p:ext>
    </p:extLst>
  </p:cSld>
  <p:clrMap bg1="lt1" tx1="dk1" bg2="lt2" tx2="dk2" accent1="accent1" accent2="accent2" accent3="accent3" accent4="accent4" accent5="accent5" accent6="accent6" hlink="hlink" folHlink="folHlink"/>
  <p:notesStyle>
    <a:lvl1pPr algn="l" defTabSz="1019175" rtl="0" eaLnBrk="0" fontAlgn="base" hangingPunct="0">
      <a:lnSpc>
        <a:spcPct val="110000"/>
      </a:lnSpc>
      <a:spcBef>
        <a:spcPct val="125000"/>
      </a:spcBef>
      <a:spcAft>
        <a:spcPct val="0"/>
      </a:spcAft>
      <a:buFont typeface="Symbol" pitchFamily="18" charset="2"/>
      <a:tabLst>
        <a:tab pos="463550" algn="l"/>
      </a:tabLst>
      <a:defRPr sz="1200" kern="1200">
        <a:solidFill>
          <a:schemeClr val="tx1"/>
        </a:solidFill>
        <a:latin typeface="Arial" charset="0"/>
        <a:ea typeface="+mn-ea"/>
        <a:cs typeface="+mn-cs"/>
      </a:defRPr>
    </a:lvl1pPr>
    <a:lvl2pPr marL="223838" indent="-222250" algn="l" defTabSz="1019175" rtl="0" eaLnBrk="0" fontAlgn="base" hangingPunct="0">
      <a:lnSpc>
        <a:spcPct val="110000"/>
      </a:lnSpc>
      <a:spcBef>
        <a:spcPct val="75000"/>
      </a:spcBef>
      <a:spcAft>
        <a:spcPct val="0"/>
      </a:spcAft>
      <a:buFont typeface="Symbol" pitchFamily="18" charset="2"/>
      <a:buChar char="·"/>
      <a:tabLst>
        <a:tab pos="463550" algn="l"/>
      </a:tabLst>
      <a:defRPr sz="1200" kern="1200">
        <a:solidFill>
          <a:schemeClr val="tx1"/>
        </a:solidFill>
        <a:latin typeface="Arial" charset="0"/>
        <a:ea typeface="+mn-ea"/>
        <a:cs typeface="+mn-cs"/>
      </a:defRPr>
    </a:lvl2pPr>
    <a:lvl3pPr marL="579438" indent="-279400" algn="l" defTabSz="1019175" rtl="0" eaLnBrk="0" fontAlgn="base" hangingPunct="0">
      <a:lnSpc>
        <a:spcPct val="110000"/>
      </a:lnSpc>
      <a:spcBef>
        <a:spcPct val="50000"/>
      </a:spcBef>
      <a:spcAft>
        <a:spcPct val="0"/>
      </a:spcAft>
      <a:buFont typeface="Symbol" pitchFamily="18" charset="2"/>
      <a:buChar char="¾"/>
      <a:tabLst>
        <a:tab pos="463550" algn="l"/>
      </a:tabLst>
      <a:defRPr sz="1200" kern="1200">
        <a:solidFill>
          <a:schemeClr val="tx1"/>
        </a:solidFill>
        <a:latin typeface="Arial" charset="0"/>
        <a:ea typeface="+mn-ea"/>
        <a:cs typeface="+mn-cs"/>
      </a:defRPr>
    </a:lvl3pPr>
    <a:lvl4pPr marL="919163" indent="-223838" algn="l" defTabSz="1019175" rtl="0" eaLnBrk="0" fontAlgn="base" hangingPunct="0">
      <a:lnSpc>
        <a:spcPct val="110000"/>
      </a:lnSpc>
      <a:spcBef>
        <a:spcPct val="35000"/>
      </a:spcBef>
      <a:spcAft>
        <a:spcPct val="0"/>
      </a:spcAft>
      <a:buFont typeface="Symbol" pitchFamily="18" charset="2"/>
      <a:buChar char="-"/>
      <a:tabLst>
        <a:tab pos="463550" algn="l"/>
      </a:tabLst>
      <a:defRPr sz="1200" kern="1200">
        <a:solidFill>
          <a:schemeClr val="tx1"/>
        </a:solidFill>
        <a:latin typeface="Arial" charset="0"/>
        <a:ea typeface="+mn-ea"/>
        <a:cs typeface="+mn-cs"/>
      </a:defRPr>
    </a:lvl4pPr>
    <a:lvl5pPr marL="1257300" indent="-220663" algn="l" defTabSz="1019175" rtl="0" eaLnBrk="0" fontAlgn="base" hangingPunct="0">
      <a:lnSpc>
        <a:spcPct val="110000"/>
      </a:lnSpc>
      <a:spcBef>
        <a:spcPct val="25000"/>
      </a:spcBef>
      <a:spcAft>
        <a:spcPct val="0"/>
      </a:spcAft>
      <a:buFont typeface="Symbol" pitchFamily="18" charset="2"/>
      <a:buChar char="-"/>
      <a:tabLst>
        <a:tab pos="463550" algn="l"/>
      </a:tabLs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19175" rtl="0" eaLnBrk="0" fontAlgn="base" latinLnBrk="0" hangingPunct="0">
              <a:lnSpc>
                <a:spcPct val="110000"/>
              </a:lnSpc>
              <a:spcBef>
                <a:spcPct val="125000"/>
              </a:spcBef>
              <a:spcAft>
                <a:spcPct val="0"/>
              </a:spcAft>
              <a:buClrTx/>
              <a:buSzTx/>
              <a:buFont typeface="Symbol" pitchFamily="18" charset="2"/>
              <a:buNone/>
              <a:tabLst>
                <a:tab pos="463550" algn="l"/>
              </a:tabLst>
              <a:defRPr/>
            </a:pPr>
            <a:endParaRPr lang="en-US" altLang="ko-KR" sz="1200" b="0" dirty="0">
              <a:latin typeface="Arial Narrow" charset="0"/>
              <a:ea typeface="Arial Narrow" charset="0"/>
            </a:endParaRPr>
          </a:p>
        </p:txBody>
      </p:sp>
    </p:spTree>
    <p:extLst>
      <p:ext uri="{BB962C8B-B14F-4D97-AF65-F5344CB8AC3E}">
        <p14:creationId xmlns:p14="http://schemas.microsoft.com/office/powerpoint/2010/main" val="4262567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a:t>https://publishing.gs.com/content/research/en/reports/2023/10/02/83fd319b-c066-4a6a-8fa4-b176001dcca7.html#</a:t>
            </a:r>
            <a:endParaRPr lang="en-US" dirty="0"/>
          </a:p>
        </p:txBody>
      </p:sp>
    </p:spTree>
    <p:extLst>
      <p:ext uri="{BB962C8B-B14F-4D97-AF65-F5344CB8AC3E}">
        <p14:creationId xmlns:p14="http://schemas.microsoft.com/office/powerpoint/2010/main" val="3773839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30109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97002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97002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62" name="Header 4"/>
          <p:cNvSpPr>
            <a:spLocks noGrp="1"/>
          </p:cNvSpPr>
          <p:nvPr>
            <p:ph type="body" sz="quarter" idx="23" hasCustomPrompt="1"/>
          </p:nvPr>
        </p:nvSpPr>
        <p:spPr>
          <a:xfrm>
            <a:off x="3980670" y="6488113"/>
            <a:ext cx="3334530" cy="2862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sp>
        <p:nvSpPr>
          <p:cNvPr id="16" name="Rectangle 15"/>
          <p:cNvSpPr/>
          <p:nvPr userDrawn="1"/>
        </p:nvSpPr>
        <p:spPr>
          <a:xfrm>
            <a:off x="4046220" y="2300260"/>
            <a:ext cx="3383280" cy="32004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0" dirty="0">
              <a:solidFill>
                <a:prstClr val="white"/>
              </a:solidFill>
            </a:endParaRPr>
          </a:p>
        </p:txBody>
      </p:sp>
      <p:sp>
        <p:nvSpPr>
          <p:cNvPr id="37" name="Rectangle 36">
            <a:extLst>
              <a:ext uri="{FF2B5EF4-FFF2-40B4-BE49-F238E27FC236}">
                <a16:creationId xmlns:a16="http://schemas.microsoft.com/office/drawing/2014/main" id="{B8CFA662-A5E1-4343-91A5-D8D2A56E1A87}"/>
              </a:ext>
            </a:extLst>
          </p:cNvPr>
          <p:cNvSpPr/>
          <p:nvPr userDrawn="1"/>
        </p:nvSpPr>
        <p:spPr>
          <a:xfrm flipV="1">
            <a:off x="49682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8" name="Rectangle 37">
            <a:extLst>
              <a:ext uri="{FF2B5EF4-FFF2-40B4-BE49-F238E27FC236}">
                <a16:creationId xmlns:a16="http://schemas.microsoft.com/office/drawing/2014/main" id="{F51A19C5-514B-4DB8-9407-B79111F3EFFD}"/>
              </a:ext>
            </a:extLst>
          </p:cNvPr>
          <p:cNvSpPr/>
          <p:nvPr userDrawn="1"/>
        </p:nvSpPr>
        <p:spPr>
          <a:xfrm flipV="1">
            <a:off x="20345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9" name="Rectangle 38">
            <a:extLst>
              <a:ext uri="{FF2B5EF4-FFF2-40B4-BE49-F238E27FC236}">
                <a16:creationId xmlns:a16="http://schemas.microsoft.com/office/drawing/2014/main" id="{DC9177CB-52DB-4236-A802-C2992D9EB4BD}"/>
              </a:ext>
            </a:extLst>
          </p:cNvPr>
          <p:cNvSpPr/>
          <p:nvPr userDrawn="1"/>
        </p:nvSpPr>
        <p:spPr>
          <a:xfrm flipV="1">
            <a:off x="14477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0" name="Rectangle 39">
            <a:extLst>
              <a:ext uri="{FF2B5EF4-FFF2-40B4-BE49-F238E27FC236}">
                <a16:creationId xmlns:a16="http://schemas.microsoft.com/office/drawing/2014/main" id="{19CFBF5F-395A-467F-91F6-56906A3001AD}"/>
              </a:ext>
            </a:extLst>
          </p:cNvPr>
          <p:cNvSpPr/>
          <p:nvPr userDrawn="1"/>
        </p:nvSpPr>
        <p:spPr>
          <a:xfrm flipV="1">
            <a:off x="8610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1" name="Rectangle 40">
            <a:extLst>
              <a:ext uri="{FF2B5EF4-FFF2-40B4-BE49-F238E27FC236}">
                <a16:creationId xmlns:a16="http://schemas.microsoft.com/office/drawing/2014/main" id="{9266F116-E8FE-4658-8001-5B3816E5DDE0}"/>
              </a:ext>
            </a:extLst>
          </p:cNvPr>
          <p:cNvSpPr/>
          <p:nvPr userDrawn="1"/>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2" name="Rectangle 41">
            <a:extLst>
              <a:ext uri="{FF2B5EF4-FFF2-40B4-BE49-F238E27FC236}">
                <a16:creationId xmlns:a16="http://schemas.microsoft.com/office/drawing/2014/main" id="{7E888FC5-9387-404F-8BD3-619AA78F0B1C}"/>
              </a:ext>
            </a:extLst>
          </p:cNvPr>
          <p:cNvSpPr/>
          <p:nvPr userDrawn="1"/>
        </p:nvSpPr>
        <p:spPr>
          <a:xfrm flipV="1">
            <a:off x="32080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3" name="Rectangle 42">
            <a:extLst>
              <a:ext uri="{FF2B5EF4-FFF2-40B4-BE49-F238E27FC236}">
                <a16:creationId xmlns:a16="http://schemas.microsoft.com/office/drawing/2014/main" id="{3CEC1108-BECB-42F8-8BA3-FCB155DE2166}"/>
              </a:ext>
            </a:extLst>
          </p:cNvPr>
          <p:cNvSpPr/>
          <p:nvPr userDrawn="1"/>
        </p:nvSpPr>
        <p:spPr>
          <a:xfrm flipV="1">
            <a:off x="37947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4" name="Rectangle 43">
            <a:extLst>
              <a:ext uri="{FF2B5EF4-FFF2-40B4-BE49-F238E27FC236}">
                <a16:creationId xmlns:a16="http://schemas.microsoft.com/office/drawing/2014/main" id="{CB2B9531-FE2A-427E-B3CC-34766FCC707C}"/>
              </a:ext>
            </a:extLst>
          </p:cNvPr>
          <p:cNvSpPr/>
          <p:nvPr userDrawn="1"/>
        </p:nvSpPr>
        <p:spPr>
          <a:xfrm flipV="1">
            <a:off x="43814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5" name="Rectangle 44">
            <a:extLst>
              <a:ext uri="{FF2B5EF4-FFF2-40B4-BE49-F238E27FC236}">
                <a16:creationId xmlns:a16="http://schemas.microsoft.com/office/drawing/2014/main" id="{F1B3AB35-B2E6-449C-96C1-073F5CE07908}"/>
              </a:ext>
            </a:extLst>
          </p:cNvPr>
          <p:cNvSpPr/>
          <p:nvPr userDrawn="1"/>
        </p:nvSpPr>
        <p:spPr>
          <a:xfrm flipV="1">
            <a:off x="555497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6" name="Rectangle 45">
            <a:extLst>
              <a:ext uri="{FF2B5EF4-FFF2-40B4-BE49-F238E27FC236}">
                <a16:creationId xmlns:a16="http://schemas.microsoft.com/office/drawing/2014/main" id="{C4D2AFDC-560D-4C06-8273-8102D254113D}"/>
              </a:ext>
            </a:extLst>
          </p:cNvPr>
          <p:cNvSpPr/>
          <p:nvPr userDrawn="1"/>
        </p:nvSpPr>
        <p:spPr>
          <a:xfrm flipV="1">
            <a:off x="61417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7" name="Rectangle 46">
            <a:extLst>
              <a:ext uri="{FF2B5EF4-FFF2-40B4-BE49-F238E27FC236}">
                <a16:creationId xmlns:a16="http://schemas.microsoft.com/office/drawing/2014/main" id="{ECCCA897-A723-4C85-9664-0D0A0611035F}"/>
              </a:ext>
            </a:extLst>
          </p:cNvPr>
          <p:cNvSpPr/>
          <p:nvPr userDrawn="1"/>
        </p:nvSpPr>
        <p:spPr>
          <a:xfrm flipV="1">
            <a:off x="67284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8" name="Rectangle 47">
            <a:extLst>
              <a:ext uri="{FF2B5EF4-FFF2-40B4-BE49-F238E27FC236}">
                <a16:creationId xmlns:a16="http://schemas.microsoft.com/office/drawing/2014/main" id="{32317D20-68FC-4313-B397-6BD60D74B938}"/>
              </a:ext>
            </a:extLst>
          </p:cNvPr>
          <p:cNvSpPr/>
          <p:nvPr userDrawn="1"/>
        </p:nvSpPr>
        <p:spPr>
          <a:xfrm flipV="1">
            <a:off x="7315200" y="-185710"/>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9" name="Rectangle 48">
            <a:extLst>
              <a:ext uri="{FF2B5EF4-FFF2-40B4-BE49-F238E27FC236}">
                <a16:creationId xmlns:a16="http://schemas.microsoft.com/office/drawing/2014/main" id="{A3018E6C-2E18-4CF1-81CB-182C6E4C406D}"/>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9" name="Page Numbe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sp>
        <p:nvSpPr>
          <p:cNvPr id="67" name="GS Asset Mgmt">
            <a:extLst>
              <a:ext uri="{FF2B5EF4-FFF2-40B4-BE49-F238E27FC236}">
                <a16:creationId xmlns:a16="http://schemas.microsoft.com/office/drawing/2014/main" id="{002ACFBD-07D0-C143-ADB8-21E6C0D70DAF}"/>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sp>
        <p:nvSpPr>
          <p:cNvPr id="66" name="SAS footer"/>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cxnSp>
        <p:nvCxnSpPr>
          <p:cNvPr id="68" name="Line">
            <a:extLst>
              <a:ext uri="{FF2B5EF4-FFF2-40B4-BE49-F238E27FC236}">
                <a16:creationId xmlns:a16="http://schemas.microsoft.com/office/drawing/2014/main" id="{85F72E73-602E-42B3-AABB-A7121619C699}"/>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sp>
        <p:nvSpPr>
          <p:cNvPr id="70"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spc="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spc="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
        <p:nvSpPr>
          <p:cNvPr id="51" name="Header 3"/>
          <p:cNvSpPr>
            <a:spLocks noGrp="1"/>
          </p:cNvSpPr>
          <p:nvPr>
            <p:ph type="body" sz="quarter" idx="20" hasCustomPrompt="1"/>
          </p:nvPr>
        </p:nvSpPr>
        <p:spPr>
          <a:xfrm>
            <a:off x="3980670" y="1865259"/>
            <a:ext cx="3334530" cy="2585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cxnSp>
        <p:nvCxnSpPr>
          <p:cNvPr id="63" name="Line"/>
          <p:cNvCxnSpPr/>
          <p:nvPr userDrawn="1"/>
        </p:nvCxnSpPr>
        <p:spPr>
          <a:xfrm>
            <a:off x="3980670" y="1865259"/>
            <a:ext cx="3333896"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8" name="Text Placeholder 2"/>
          <p:cNvSpPr>
            <a:spLocks noGrp="1"/>
          </p:cNvSpPr>
          <p:nvPr>
            <p:ph type="body" sz="quarter" idx="21"/>
          </p:nvPr>
        </p:nvSpPr>
        <p:spPr>
          <a:xfrm>
            <a:off x="457200" y="5791965"/>
            <a:ext cx="3336925" cy="3032448"/>
          </a:xfrm>
        </p:spPr>
        <p:txBody>
          <a:bodyPr lIns="0" tIns="0" rIns="0" bIns="0">
            <a:noAutofit/>
          </a:bodyPr>
          <a:lstStyle>
            <a:lvl1pPr marL="0" indent="0">
              <a:lnSpc>
                <a:spcPts val="1000"/>
              </a:lnSpc>
              <a:spcBef>
                <a:spcPts val="600"/>
              </a:spcBef>
              <a:spcAft>
                <a:spcPts val="0"/>
              </a:spcAft>
              <a:defRPr spc="0" baseline="0">
                <a:latin typeface="Arial" panose="020B0604020202020204" pitchFamily="34" charset="0"/>
                <a:cs typeface="Arial" panose="020B0604020202020204" pitchFamily="34" charset="0"/>
              </a:defRPr>
            </a:lvl1pPr>
          </a:lstStyle>
          <a:p>
            <a:pPr lvl="0"/>
            <a:r>
              <a:rPr lang="en-US"/>
              <a:t>Edit Master text styles</a:t>
            </a:r>
          </a:p>
        </p:txBody>
      </p:sp>
      <p:sp>
        <p:nvSpPr>
          <p:cNvPr id="50" name="Header 3"/>
          <p:cNvSpPr/>
          <p:nvPr userDrawn="1"/>
        </p:nvSpPr>
        <p:spPr>
          <a:xfrm>
            <a:off x="2621277" y="-205098"/>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61" name="Text Placeholder 4"/>
          <p:cNvSpPr>
            <a:spLocks noGrp="1"/>
          </p:cNvSpPr>
          <p:nvPr>
            <p:ph type="body" sz="quarter" idx="22" hasCustomPrompt="1"/>
          </p:nvPr>
        </p:nvSpPr>
        <p:spPr>
          <a:xfrm>
            <a:off x="457200" y="5524500"/>
            <a:ext cx="3337560" cy="2560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sp>
        <p:nvSpPr>
          <p:cNvPr id="19" name="Text Placeholder 1"/>
          <p:cNvSpPr>
            <a:spLocks noGrp="1"/>
          </p:cNvSpPr>
          <p:nvPr>
            <p:ph type="body" sz="quarter" idx="14"/>
          </p:nvPr>
        </p:nvSpPr>
        <p:spPr>
          <a:xfrm>
            <a:off x="457200" y="2137950"/>
            <a:ext cx="3336925" cy="3032448"/>
          </a:xfrm>
        </p:spPr>
        <p:txBody>
          <a:bodyPr lIns="0" tIns="0" rIns="0" bIns="0">
            <a:noAutofit/>
          </a:bodyPr>
          <a:lstStyle>
            <a:lvl1pPr marL="0" indent="0">
              <a:lnSpc>
                <a:spcPts val="1000"/>
              </a:lnSpc>
              <a:spcBef>
                <a:spcPts val="600"/>
              </a:spcBef>
              <a:spcAft>
                <a:spcPts val="0"/>
              </a:spcAft>
              <a:defRPr spc="0" baseline="0">
                <a:latin typeface="Arial" panose="020B0604020202020204" pitchFamily="34" charset="0"/>
                <a:cs typeface="Arial" panose="020B0604020202020204" pitchFamily="34" charset="0"/>
              </a:defRPr>
            </a:lvl1pPr>
          </a:lstStyle>
          <a:p>
            <a:pPr lvl="0"/>
            <a:r>
              <a:rPr lang="en-US" dirty="0"/>
              <a:t>Edit Master text styles</a:t>
            </a:r>
          </a:p>
        </p:txBody>
      </p:sp>
      <p:sp>
        <p:nvSpPr>
          <p:cNvPr id="5" name="Header 1"/>
          <p:cNvSpPr>
            <a:spLocks noGrp="1"/>
          </p:cNvSpPr>
          <p:nvPr>
            <p:ph type="body" sz="quarter" idx="19" hasCustomPrompt="1"/>
          </p:nvPr>
        </p:nvSpPr>
        <p:spPr>
          <a:xfrm>
            <a:off x="457200" y="1865259"/>
            <a:ext cx="3337560" cy="2585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cxnSp>
        <p:nvCxnSpPr>
          <p:cNvPr id="7" name="Line"/>
          <p:cNvCxnSpPr/>
          <p:nvPr userDrawn="1"/>
        </p:nvCxnSpPr>
        <p:spPr>
          <a:xfrm>
            <a:off x="457200" y="1865259"/>
            <a:ext cx="3336925"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10" name="Market Pulse"/>
          <p:cNvSpPr txBox="1"/>
          <p:nvPr userDrawn="1"/>
        </p:nvSpPr>
        <p:spPr>
          <a:xfrm>
            <a:off x="447237" y="1322024"/>
            <a:ext cx="2451633" cy="369332"/>
          </a:xfrm>
          <a:prstGeom prst="rect">
            <a:avLst/>
          </a:prstGeom>
          <a:noFill/>
        </p:spPr>
        <p:txBody>
          <a:bodyPr wrap="none" lIns="0" tIns="0" rIns="0" bIns="0" rtlCol="0">
            <a:spAutoFit/>
          </a:bodyPr>
          <a:lstStyle/>
          <a:p>
            <a:pPr marL="0" lvl="0" indent="0" algn="l" defTabSz="1019175" rtl="0" eaLnBrk="1" fontAlgn="base" hangingPunct="1">
              <a:lnSpc>
                <a:spcPct val="100000"/>
              </a:lnSpc>
              <a:spcBef>
                <a:spcPts val="600"/>
              </a:spcBef>
              <a:spcAft>
                <a:spcPct val="0"/>
              </a:spcAft>
            </a:pPr>
            <a:r>
              <a:rPr lang="en-US" altLang="en-US" sz="2400" b="1" kern="1200" cap="all" spc="0" baseline="0" dirty="0">
                <a:solidFill>
                  <a:schemeClr val="tx1"/>
                </a:solidFill>
                <a:latin typeface="+mj-lt"/>
                <a:ea typeface="+mn-ea"/>
                <a:cs typeface="+mn-cs"/>
              </a:rPr>
              <a:t>MARKET PULSE</a:t>
            </a:r>
          </a:p>
        </p:txBody>
      </p:sp>
      <p:cxnSp>
        <p:nvCxnSpPr>
          <p:cNvPr id="78" name="Line">
            <a:extLst>
              <a:ext uri="{FF2B5EF4-FFF2-40B4-BE49-F238E27FC236}">
                <a16:creationId xmlns:a16="http://schemas.microsoft.com/office/drawing/2014/main" id="{A9571BFE-EE38-4818-95C2-77F4E862A151}"/>
              </a:ext>
            </a:extLst>
          </p:cNvPr>
          <p:cNvCxnSpPr>
            <a:cxnSpLocks/>
          </p:cNvCxnSpPr>
          <p:nvPr userDrawn="1"/>
        </p:nvCxnSpPr>
        <p:spPr>
          <a:xfrm>
            <a:off x="455613" y="124574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 name="Date"/>
          <p:cNvSpPr>
            <a:spLocks noGrp="1"/>
          </p:cNvSpPr>
          <p:nvPr>
            <p:ph type="body" sz="quarter" idx="25" hasCustomPrompt="1"/>
          </p:nvPr>
        </p:nvSpPr>
        <p:spPr>
          <a:xfrm>
            <a:off x="4865524" y="757167"/>
            <a:ext cx="2460625" cy="164592"/>
          </a:xfrm>
        </p:spPr>
        <p:txBody>
          <a:bodyPr/>
          <a:lstStyle>
            <a:lvl1pPr algn="r">
              <a:defRPr sz="1000" b="1" baseline="0">
                <a:solidFill>
                  <a:schemeClr val="tx1"/>
                </a:solidFill>
                <a:latin typeface="Arial" panose="020B0604020202020204" pitchFamily="34" charset="0"/>
                <a:cs typeface="Arial" panose="020B0604020202020204" pitchFamily="34" charset="0"/>
              </a:defRPr>
            </a:lvl1pPr>
          </a:lstStyle>
          <a:p>
            <a:pPr lvl="0"/>
            <a:r>
              <a:rPr lang="en-US" dirty="0"/>
              <a:t>Date</a:t>
            </a:r>
          </a:p>
        </p:txBody>
      </p:sp>
      <p:sp>
        <p:nvSpPr>
          <p:cNvPr id="76" name="SAS"/>
          <p:cNvSpPr>
            <a:spLocks noChangeArrowheads="1"/>
          </p:cNvSpPr>
          <p:nvPr userDrawn="1"/>
        </p:nvSpPr>
        <p:spPr bwMode="auto">
          <a:xfrm>
            <a:off x="2613660" y="435014"/>
            <a:ext cx="4712489" cy="23391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algn="r">
              <a:lnSpc>
                <a:spcPct val="95000"/>
              </a:lnSpc>
              <a:spcAft>
                <a:spcPts val="300"/>
              </a:spcAft>
              <a:defRPr/>
            </a:pPr>
            <a:r>
              <a:rPr lang="en-US" altLang="ja-JP" sz="1600" b="0" dirty="0">
                <a:solidFill>
                  <a:schemeClr val="tx2"/>
                </a:solidFill>
                <a:latin typeface="Arial"/>
              </a:rPr>
              <a:t>Strategic </a:t>
            </a:r>
            <a:r>
              <a:rPr lang="en-US" altLang="ja-JP" sz="1600" b="0" baseline="0" dirty="0">
                <a:solidFill>
                  <a:schemeClr val="tx2"/>
                </a:solidFill>
                <a:latin typeface="Arial"/>
              </a:rPr>
              <a:t>Advisory</a:t>
            </a:r>
            <a:r>
              <a:rPr lang="en-US" altLang="ja-JP" sz="1600" b="0" dirty="0">
                <a:solidFill>
                  <a:schemeClr val="tx2"/>
                </a:solidFill>
                <a:latin typeface="Arial"/>
              </a:rPr>
              <a:t> Solutions</a:t>
            </a:r>
          </a:p>
        </p:txBody>
      </p:sp>
      <p:pic>
        <p:nvPicPr>
          <p:cNvPr id="2" name="Picture 1">
            <a:extLst>
              <a:ext uri="{FF2B5EF4-FFF2-40B4-BE49-F238E27FC236}">
                <a16:creationId xmlns:a16="http://schemas.microsoft.com/office/drawing/2014/main" id="{29259F7A-862F-FB0C-7D7C-379B104CB54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5613" y="462225"/>
            <a:ext cx="2011680" cy="35750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
    <p:spTree>
      <p:nvGrpSpPr>
        <p:cNvPr id="1" name=""/>
        <p:cNvGrpSpPr/>
        <p:nvPr/>
      </p:nvGrpSpPr>
      <p:grpSpPr>
        <a:xfrm>
          <a:off x="0" y="0"/>
          <a:ext cx="0" cy="0"/>
          <a:chOff x="0" y="0"/>
          <a:chExt cx="0" cy="0"/>
        </a:xfrm>
      </p:grpSpPr>
      <p:sp>
        <p:nvSpPr>
          <p:cNvPr id="5"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latin typeface="Arial" panose="020B0604020202020204" pitchFamily="34" charset="0"/>
                <a:cs typeface="Arial" panose="020B0604020202020204" pitchFamily="34" charset="0"/>
              </a:defRPr>
            </a:lvl1pPr>
          </a:lstStyle>
          <a:p>
            <a:pPr lvl="0"/>
            <a:r>
              <a:rPr lang="en-US" dirty="0"/>
              <a:t>MARKET PULSE: MONTH 2021</a:t>
            </a:r>
          </a:p>
        </p:txBody>
      </p:sp>
      <p:sp>
        <p:nvSpPr>
          <p:cNvPr id="6" name="Rectangle 5"/>
          <p:cNvSpPr/>
          <p:nvPr userDrawn="1"/>
        </p:nvSpPr>
        <p:spPr>
          <a:xfrm>
            <a:off x="457200" y="805458"/>
            <a:ext cx="6858000" cy="114417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9" name="Text Placeholder 28"/>
          <p:cNvSpPr>
            <a:spLocks noGrp="1"/>
          </p:cNvSpPr>
          <p:nvPr userDrawn="1">
            <p:ph type="body" sz="quarter" idx="13"/>
          </p:nvPr>
        </p:nvSpPr>
        <p:spPr>
          <a:xfrm>
            <a:off x="594360" y="905576"/>
            <a:ext cx="6583680" cy="943936"/>
          </a:xfrm>
        </p:spPr>
        <p:txBody>
          <a:bodyPr anchor="ctr" anchorCtr="0"/>
          <a:lstStyle>
            <a:lvl1pPr>
              <a:defRPr sz="1400" b="1" cap="none" spc="0" baseline="0">
                <a:solidFill>
                  <a:schemeClr val="tx1"/>
                </a:solidFill>
                <a:latin typeface="Arial" panose="020B0604020202020204" pitchFamily="34" charset="0"/>
                <a:cs typeface="Arial" panose="020B0604020202020204" pitchFamily="34" charset="0"/>
              </a:defRPr>
            </a:lvl1pPr>
            <a:lvl2pPr marL="0" indent="0">
              <a:buNone/>
              <a:defRPr spc="0" baseline="0"/>
            </a:lvl2pPr>
            <a:lvl3pPr marL="0" indent="0">
              <a:buNone/>
              <a:defRPr spc="0" baseline="0"/>
            </a:lvl3pPr>
            <a:lvl4pPr marL="0" indent="0">
              <a:buNone/>
              <a:defRPr spc="0" baseline="0">
                <a:latin typeface="Arial" panose="020B0604020202020204" pitchFamily="34" charset="0"/>
                <a:cs typeface="Arial" panose="020B0604020202020204" pitchFamily="34" charset="0"/>
              </a:defRPr>
            </a:lvl4pPr>
            <a:lvl5pPr marL="0" indent="0">
              <a:buNone/>
              <a:defRPr spc="0" baseline="0">
                <a:latin typeface="Arial" panose="020B0604020202020204" pitchFamily="34" charset="0"/>
                <a:cs typeface="Arial" panose="020B0604020202020204" pitchFamily="34" charset="0"/>
              </a:defRPr>
            </a:lvl5pPr>
            <a:lvl6pPr marL="0" indent="0">
              <a:spcBef>
                <a:spcPts val="600"/>
              </a:spcBef>
              <a:buFontTx/>
              <a:buNone/>
              <a:defRPr sz="900" baseline="0">
                <a:latin typeface="Arial" panose="020B0604020202020204" pitchFamily="34" charset="0"/>
                <a:cs typeface="Arial" panose="020B0604020202020204" pitchFamily="34" charset="0"/>
              </a:defRPr>
            </a:lvl6pPr>
            <a:lvl7pPr marL="0" indent="0">
              <a:spcBef>
                <a:spcPts val="600"/>
              </a:spcBef>
              <a:buNone/>
              <a:defRPr sz="900">
                <a:latin typeface="Arial" panose="020B0604020202020204" pitchFamily="34" charset="0"/>
                <a:cs typeface="Arial" panose="020B0604020202020204" pitchFamily="34" charset="0"/>
              </a:defRPr>
            </a:lvl7pPr>
            <a:lvl8pPr marL="0" indent="0">
              <a:spcBef>
                <a:spcPts val="600"/>
              </a:spcBef>
              <a:buNone/>
              <a:defRPr sz="900">
                <a:latin typeface="Arial" panose="020B0604020202020204" pitchFamily="34" charset="0"/>
                <a:cs typeface="Arial" panose="020B0604020202020204" pitchFamily="34" charset="0"/>
              </a:defRPr>
            </a:lvl8pPr>
            <a:lvl9pPr marL="0" indent="0">
              <a:spcBef>
                <a:spcPts val="0"/>
              </a:spcBef>
              <a:buNone/>
              <a:defRPr sz="900">
                <a:latin typeface="Arial" panose="020B0604020202020204" pitchFamily="34" charset="0"/>
                <a:cs typeface="Arial" panose="020B0604020202020204" pitchFamily="34" charset="0"/>
              </a:defRPr>
            </a:lvl9pPr>
          </a:lstStyle>
          <a:p>
            <a:pPr lvl="0"/>
            <a:r>
              <a:rPr lang="en-US"/>
              <a:t>Edit Master text styles</a:t>
            </a:r>
          </a:p>
        </p:txBody>
      </p:sp>
      <p:sp>
        <p:nvSpPr>
          <p:cNvPr id="35" name="Text Placeholder 2"/>
          <p:cNvSpPr>
            <a:spLocks noGrp="1"/>
          </p:cNvSpPr>
          <p:nvPr>
            <p:ph type="body" sz="quarter" idx="20"/>
          </p:nvPr>
        </p:nvSpPr>
        <p:spPr>
          <a:xfrm>
            <a:off x="457198" y="2123994"/>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Edit Master text styles</a:t>
            </a:r>
          </a:p>
        </p:txBody>
      </p:sp>
      <p:cxnSp>
        <p:nvCxnSpPr>
          <p:cNvPr id="4" name="Straight Connector 3"/>
          <p:cNvCxnSpPr/>
          <p:nvPr userDrawn="1"/>
        </p:nvCxnSpPr>
        <p:spPr>
          <a:xfrm>
            <a:off x="457200" y="2123994"/>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8" name="Content Placeholder 23"/>
          <p:cNvSpPr>
            <a:spLocks noGrp="1"/>
          </p:cNvSpPr>
          <p:nvPr>
            <p:ph sz="quarter" idx="32" hasCustomPrompt="1"/>
          </p:nvPr>
        </p:nvSpPr>
        <p:spPr>
          <a:xfrm>
            <a:off x="429679" y="2371950"/>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2" name="Text Placeholder 25"/>
          <p:cNvSpPr>
            <a:spLocks noGrp="1"/>
          </p:cNvSpPr>
          <p:nvPr>
            <p:ph type="body" sz="quarter" idx="33" hasCustomPrompt="1"/>
          </p:nvPr>
        </p:nvSpPr>
        <p:spPr>
          <a:xfrm>
            <a:off x="5194297" y="4100499"/>
            <a:ext cx="2120902"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10" name="Text Placeholder 9"/>
          <p:cNvSpPr>
            <a:spLocks noGrp="1"/>
          </p:cNvSpPr>
          <p:nvPr>
            <p:ph type="body" sz="quarter" idx="34"/>
          </p:nvPr>
        </p:nvSpPr>
        <p:spPr>
          <a:xfrm>
            <a:off x="5192574" y="2368571"/>
            <a:ext cx="2122625" cy="1642773"/>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33" name="Text Placeholder 2"/>
          <p:cNvSpPr>
            <a:spLocks noGrp="1"/>
          </p:cNvSpPr>
          <p:nvPr>
            <p:ph type="body" sz="quarter" idx="35"/>
          </p:nvPr>
        </p:nvSpPr>
        <p:spPr>
          <a:xfrm>
            <a:off x="457198" y="433240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cxnSp>
        <p:nvCxnSpPr>
          <p:cNvPr id="34" name="Straight Connector 33"/>
          <p:cNvCxnSpPr/>
          <p:nvPr userDrawn="1"/>
        </p:nvCxnSpPr>
        <p:spPr>
          <a:xfrm>
            <a:off x="457200" y="433240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7" name="Content Placeholder 23"/>
          <p:cNvSpPr>
            <a:spLocks noGrp="1"/>
          </p:cNvSpPr>
          <p:nvPr>
            <p:ph sz="quarter" idx="36" hasCustomPrompt="1"/>
          </p:nvPr>
        </p:nvSpPr>
        <p:spPr>
          <a:xfrm>
            <a:off x="429679" y="4588421"/>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8" name="Text Placeholder 25"/>
          <p:cNvSpPr>
            <a:spLocks noGrp="1"/>
          </p:cNvSpPr>
          <p:nvPr>
            <p:ph type="body" sz="quarter" idx="37" hasCustomPrompt="1"/>
          </p:nvPr>
        </p:nvSpPr>
        <p:spPr>
          <a:xfrm>
            <a:off x="5195087" y="6316970"/>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39" name="Text Placeholder 9"/>
          <p:cNvSpPr>
            <a:spLocks noGrp="1"/>
          </p:cNvSpPr>
          <p:nvPr>
            <p:ph type="body" sz="quarter" idx="38"/>
          </p:nvPr>
        </p:nvSpPr>
        <p:spPr>
          <a:xfrm>
            <a:off x="5195087" y="458071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51" name="Text Placeholder 2"/>
          <p:cNvSpPr>
            <a:spLocks noGrp="1"/>
          </p:cNvSpPr>
          <p:nvPr>
            <p:ph type="body" sz="quarter" idx="40"/>
          </p:nvPr>
        </p:nvSpPr>
        <p:spPr>
          <a:xfrm>
            <a:off x="457198" y="653678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cxnSp>
        <p:nvCxnSpPr>
          <p:cNvPr id="52" name="Straight Connector 51"/>
          <p:cNvCxnSpPr/>
          <p:nvPr userDrawn="1"/>
        </p:nvCxnSpPr>
        <p:spPr>
          <a:xfrm>
            <a:off x="457200" y="653678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3" name="Content Placeholder 23"/>
          <p:cNvSpPr>
            <a:spLocks noGrp="1"/>
          </p:cNvSpPr>
          <p:nvPr>
            <p:ph sz="quarter" idx="41" hasCustomPrompt="1"/>
          </p:nvPr>
        </p:nvSpPr>
        <p:spPr>
          <a:xfrm>
            <a:off x="429679" y="6789158"/>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54" name="Text Placeholder 25"/>
          <p:cNvSpPr>
            <a:spLocks noGrp="1"/>
          </p:cNvSpPr>
          <p:nvPr>
            <p:ph type="body" sz="quarter" idx="42" hasCustomPrompt="1"/>
          </p:nvPr>
        </p:nvSpPr>
        <p:spPr>
          <a:xfrm>
            <a:off x="5195087" y="8517707"/>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55" name="Text Placeholder 9"/>
          <p:cNvSpPr>
            <a:spLocks noGrp="1"/>
          </p:cNvSpPr>
          <p:nvPr>
            <p:ph type="body" sz="quarter" idx="43"/>
          </p:nvPr>
        </p:nvSpPr>
        <p:spPr>
          <a:xfrm>
            <a:off x="5195087" y="678509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56"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Tree>
    <p:extLst>
      <p:ext uri="{BB962C8B-B14F-4D97-AF65-F5344CB8AC3E}">
        <p14:creationId xmlns:p14="http://schemas.microsoft.com/office/powerpoint/2010/main" val="2129923821"/>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closures">
    <p:spTree>
      <p:nvGrpSpPr>
        <p:cNvPr id="1" name=""/>
        <p:cNvGrpSpPr/>
        <p:nvPr/>
      </p:nvGrpSpPr>
      <p:grpSpPr>
        <a:xfrm>
          <a:off x="0" y="0"/>
          <a:ext cx="0" cy="0"/>
          <a:chOff x="0" y="0"/>
          <a:chExt cx="0" cy="0"/>
        </a:xfrm>
      </p:grpSpPr>
      <p:sp>
        <p:nvSpPr>
          <p:cNvPr id="4"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defRPr>
            </a:lvl1pPr>
          </a:lstStyle>
          <a:p>
            <a:pPr lvl="0"/>
            <a:r>
              <a:rPr lang="en-US" dirty="0"/>
              <a:t>MARKET PULSE: MONTH 2021</a:t>
            </a:r>
          </a:p>
        </p:txBody>
      </p:sp>
      <p:sp>
        <p:nvSpPr>
          <p:cNvPr id="3" name="Content Placeholder 2"/>
          <p:cNvSpPr>
            <a:spLocks noGrp="1"/>
          </p:cNvSpPr>
          <p:nvPr>
            <p:ph sz="quarter" idx="15"/>
          </p:nvPr>
        </p:nvSpPr>
        <p:spPr>
          <a:xfrm>
            <a:off x="457200" y="893284"/>
            <a:ext cx="6858000" cy="8549088"/>
          </a:xfrm>
        </p:spPr>
        <p:txBody>
          <a:bodyPr numCol="2" spcCol="182880"/>
          <a:lstStyle>
            <a:lvl1pPr>
              <a:lnSpc>
                <a:spcPct val="100000"/>
              </a:lnSpc>
              <a:spcBef>
                <a:spcPts val="600"/>
              </a:spcBef>
              <a:defRPr sz="800" spc="0" baseline="0">
                <a:solidFill>
                  <a:schemeClr val="tx1"/>
                </a:solidFill>
              </a:defRPr>
            </a:lvl1pPr>
          </a:lstStyle>
          <a:p>
            <a:pPr lvl="0"/>
            <a:r>
              <a:rPr lang="en-US"/>
              <a:t>Edit Master text styles</a:t>
            </a:r>
          </a:p>
        </p:txBody>
      </p:sp>
    </p:spTree>
    <p:extLst>
      <p:ext uri="{BB962C8B-B14F-4D97-AF65-F5344CB8AC3E}">
        <p14:creationId xmlns:p14="http://schemas.microsoft.com/office/powerpoint/2010/main" val="943583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over">
    <p:spTree>
      <p:nvGrpSpPr>
        <p:cNvPr id="1" name=""/>
        <p:cNvGrpSpPr/>
        <p:nvPr/>
      </p:nvGrpSpPr>
      <p:grpSpPr>
        <a:xfrm>
          <a:off x="0" y="0"/>
          <a:ext cx="0" cy="0"/>
          <a:chOff x="0" y="0"/>
          <a:chExt cx="0" cy="0"/>
        </a:xfrm>
      </p:grpSpPr>
      <p:sp>
        <p:nvSpPr>
          <p:cNvPr id="62" name="Header 4"/>
          <p:cNvSpPr>
            <a:spLocks noGrp="1"/>
          </p:cNvSpPr>
          <p:nvPr>
            <p:ph type="body" sz="quarter" idx="23" hasCustomPrompt="1"/>
          </p:nvPr>
        </p:nvSpPr>
        <p:spPr>
          <a:xfrm>
            <a:off x="3980670" y="6488113"/>
            <a:ext cx="3334530" cy="2862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sp>
        <p:nvSpPr>
          <p:cNvPr id="16" name="Rectangle 15"/>
          <p:cNvSpPr/>
          <p:nvPr/>
        </p:nvSpPr>
        <p:spPr>
          <a:xfrm>
            <a:off x="4046220" y="2300260"/>
            <a:ext cx="3383280" cy="32004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0" dirty="0">
              <a:solidFill>
                <a:prstClr val="white"/>
              </a:solidFill>
            </a:endParaRPr>
          </a:p>
        </p:txBody>
      </p:sp>
      <p:sp>
        <p:nvSpPr>
          <p:cNvPr id="37" name="Rectangle 36">
            <a:extLst>
              <a:ext uri="{FF2B5EF4-FFF2-40B4-BE49-F238E27FC236}">
                <a16:creationId xmlns:a16="http://schemas.microsoft.com/office/drawing/2014/main" id="{B8CFA662-A5E1-4343-91A5-D8D2A56E1A87}"/>
              </a:ext>
            </a:extLst>
          </p:cNvPr>
          <p:cNvSpPr/>
          <p:nvPr/>
        </p:nvSpPr>
        <p:spPr>
          <a:xfrm flipV="1">
            <a:off x="49682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8" name="Rectangle 37">
            <a:extLst>
              <a:ext uri="{FF2B5EF4-FFF2-40B4-BE49-F238E27FC236}">
                <a16:creationId xmlns:a16="http://schemas.microsoft.com/office/drawing/2014/main" id="{F51A19C5-514B-4DB8-9407-B79111F3EFFD}"/>
              </a:ext>
            </a:extLst>
          </p:cNvPr>
          <p:cNvSpPr/>
          <p:nvPr/>
        </p:nvSpPr>
        <p:spPr>
          <a:xfrm flipV="1">
            <a:off x="20345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9" name="Rectangle 38">
            <a:extLst>
              <a:ext uri="{FF2B5EF4-FFF2-40B4-BE49-F238E27FC236}">
                <a16:creationId xmlns:a16="http://schemas.microsoft.com/office/drawing/2014/main" id="{DC9177CB-52DB-4236-A802-C2992D9EB4BD}"/>
              </a:ext>
            </a:extLst>
          </p:cNvPr>
          <p:cNvSpPr/>
          <p:nvPr/>
        </p:nvSpPr>
        <p:spPr>
          <a:xfrm flipV="1">
            <a:off x="14477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0" name="Rectangle 39">
            <a:extLst>
              <a:ext uri="{FF2B5EF4-FFF2-40B4-BE49-F238E27FC236}">
                <a16:creationId xmlns:a16="http://schemas.microsoft.com/office/drawing/2014/main" id="{19CFBF5F-395A-467F-91F6-56906A3001AD}"/>
              </a:ext>
            </a:extLst>
          </p:cNvPr>
          <p:cNvSpPr/>
          <p:nvPr/>
        </p:nvSpPr>
        <p:spPr>
          <a:xfrm flipV="1">
            <a:off x="8610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1" name="Rectangle 40">
            <a:extLst>
              <a:ext uri="{FF2B5EF4-FFF2-40B4-BE49-F238E27FC236}">
                <a16:creationId xmlns:a16="http://schemas.microsoft.com/office/drawing/2014/main" id="{9266F116-E8FE-4658-8001-5B3816E5DDE0}"/>
              </a:ext>
            </a:extLst>
          </p:cNvPr>
          <p:cNvSpPr/>
          <p:nvPr/>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2" name="Rectangle 41">
            <a:extLst>
              <a:ext uri="{FF2B5EF4-FFF2-40B4-BE49-F238E27FC236}">
                <a16:creationId xmlns:a16="http://schemas.microsoft.com/office/drawing/2014/main" id="{7E888FC5-9387-404F-8BD3-619AA78F0B1C}"/>
              </a:ext>
            </a:extLst>
          </p:cNvPr>
          <p:cNvSpPr/>
          <p:nvPr/>
        </p:nvSpPr>
        <p:spPr>
          <a:xfrm flipV="1">
            <a:off x="32080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3" name="Rectangle 42">
            <a:extLst>
              <a:ext uri="{FF2B5EF4-FFF2-40B4-BE49-F238E27FC236}">
                <a16:creationId xmlns:a16="http://schemas.microsoft.com/office/drawing/2014/main" id="{3CEC1108-BECB-42F8-8BA3-FCB155DE2166}"/>
              </a:ext>
            </a:extLst>
          </p:cNvPr>
          <p:cNvSpPr/>
          <p:nvPr/>
        </p:nvSpPr>
        <p:spPr>
          <a:xfrm flipV="1">
            <a:off x="37947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4" name="Rectangle 43">
            <a:extLst>
              <a:ext uri="{FF2B5EF4-FFF2-40B4-BE49-F238E27FC236}">
                <a16:creationId xmlns:a16="http://schemas.microsoft.com/office/drawing/2014/main" id="{CB2B9531-FE2A-427E-B3CC-34766FCC707C}"/>
              </a:ext>
            </a:extLst>
          </p:cNvPr>
          <p:cNvSpPr/>
          <p:nvPr/>
        </p:nvSpPr>
        <p:spPr>
          <a:xfrm flipV="1">
            <a:off x="43814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5" name="Rectangle 44">
            <a:extLst>
              <a:ext uri="{FF2B5EF4-FFF2-40B4-BE49-F238E27FC236}">
                <a16:creationId xmlns:a16="http://schemas.microsoft.com/office/drawing/2014/main" id="{F1B3AB35-B2E6-449C-96C1-073F5CE07908}"/>
              </a:ext>
            </a:extLst>
          </p:cNvPr>
          <p:cNvSpPr/>
          <p:nvPr/>
        </p:nvSpPr>
        <p:spPr>
          <a:xfrm flipV="1">
            <a:off x="555497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6" name="Rectangle 45">
            <a:extLst>
              <a:ext uri="{FF2B5EF4-FFF2-40B4-BE49-F238E27FC236}">
                <a16:creationId xmlns:a16="http://schemas.microsoft.com/office/drawing/2014/main" id="{C4D2AFDC-560D-4C06-8273-8102D254113D}"/>
              </a:ext>
            </a:extLst>
          </p:cNvPr>
          <p:cNvSpPr/>
          <p:nvPr/>
        </p:nvSpPr>
        <p:spPr>
          <a:xfrm flipV="1">
            <a:off x="61417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7" name="Rectangle 46">
            <a:extLst>
              <a:ext uri="{FF2B5EF4-FFF2-40B4-BE49-F238E27FC236}">
                <a16:creationId xmlns:a16="http://schemas.microsoft.com/office/drawing/2014/main" id="{ECCCA897-A723-4C85-9664-0D0A0611035F}"/>
              </a:ext>
            </a:extLst>
          </p:cNvPr>
          <p:cNvSpPr/>
          <p:nvPr/>
        </p:nvSpPr>
        <p:spPr>
          <a:xfrm flipV="1">
            <a:off x="67284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8" name="Rectangle 47">
            <a:extLst>
              <a:ext uri="{FF2B5EF4-FFF2-40B4-BE49-F238E27FC236}">
                <a16:creationId xmlns:a16="http://schemas.microsoft.com/office/drawing/2014/main" id="{32317D20-68FC-4313-B397-6BD60D74B938}"/>
              </a:ext>
            </a:extLst>
          </p:cNvPr>
          <p:cNvSpPr/>
          <p:nvPr/>
        </p:nvSpPr>
        <p:spPr>
          <a:xfrm flipV="1">
            <a:off x="7315200" y="-185710"/>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9" name="Rectangle 48">
            <a:extLst>
              <a:ext uri="{FF2B5EF4-FFF2-40B4-BE49-F238E27FC236}">
                <a16:creationId xmlns:a16="http://schemas.microsoft.com/office/drawing/2014/main" id="{A3018E6C-2E18-4CF1-81CB-182C6E4C406D}"/>
              </a:ext>
            </a:extLst>
          </p:cNvPr>
          <p:cNvSpPr/>
          <p:nvPr/>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9" name="Page Number"/>
          <p:cNvSpPr txBox="1"/>
          <p:nvPr/>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sp>
        <p:nvSpPr>
          <p:cNvPr id="67" name="GS Asset Mgmt">
            <a:extLst>
              <a:ext uri="{FF2B5EF4-FFF2-40B4-BE49-F238E27FC236}">
                <a16:creationId xmlns:a16="http://schemas.microsoft.com/office/drawing/2014/main" id="{002ACFBD-07D0-C143-ADB8-21E6C0D70DAF}"/>
              </a:ext>
            </a:extLst>
          </p:cNvPr>
          <p:cNvSpPr txBox="1">
            <a:spLocks/>
          </p:cNvSpPr>
          <p:nvPr/>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sp>
        <p:nvSpPr>
          <p:cNvPr id="66" name="SAS footer"/>
          <p:cNvSpPr txBox="1"/>
          <p:nvPr/>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cxnSp>
        <p:nvCxnSpPr>
          <p:cNvPr id="68" name="Line">
            <a:extLst>
              <a:ext uri="{FF2B5EF4-FFF2-40B4-BE49-F238E27FC236}">
                <a16:creationId xmlns:a16="http://schemas.microsoft.com/office/drawing/2014/main" id="{85F72E73-602E-42B3-AABB-A7121619C699}"/>
              </a:ext>
            </a:extLst>
          </p:cNvPr>
          <p:cNvCxnSpPr>
            <a:cxnSpLocks/>
          </p:cNvCxnSpPr>
          <p:nvPr/>
        </p:nvCxnSpPr>
        <p:spPr>
          <a:xfrm>
            <a:off x="457200" y="9603165"/>
            <a:ext cx="6858000" cy="0"/>
          </a:xfrm>
          <a:prstGeom prst="line">
            <a:avLst/>
          </a:prstGeom>
          <a:noFill/>
          <a:ln w="6350" cap="flat" cmpd="sng" algn="ctr">
            <a:solidFill>
              <a:srgbClr val="000000"/>
            </a:solidFill>
            <a:prstDash val="solid"/>
            <a:miter lim="800000"/>
          </a:ln>
          <a:effectLst/>
        </p:spPr>
      </p:cxnSp>
      <p:sp>
        <p:nvSpPr>
          <p:cNvPr id="70"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spc="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spc="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
        <p:nvSpPr>
          <p:cNvPr id="51" name="Header 3"/>
          <p:cNvSpPr>
            <a:spLocks noGrp="1"/>
          </p:cNvSpPr>
          <p:nvPr>
            <p:ph type="body" sz="quarter" idx="20" hasCustomPrompt="1"/>
          </p:nvPr>
        </p:nvSpPr>
        <p:spPr>
          <a:xfrm>
            <a:off x="3980670" y="1865259"/>
            <a:ext cx="3334530" cy="2585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cxnSp>
        <p:nvCxnSpPr>
          <p:cNvPr id="63" name="Line"/>
          <p:cNvCxnSpPr/>
          <p:nvPr/>
        </p:nvCxnSpPr>
        <p:spPr>
          <a:xfrm>
            <a:off x="3980670" y="1865259"/>
            <a:ext cx="3333896"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8" name="Text Placeholder 2"/>
          <p:cNvSpPr>
            <a:spLocks noGrp="1"/>
          </p:cNvSpPr>
          <p:nvPr>
            <p:ph type="body" sz="quarter" idx="21"/>
          </p:nvPr>
        </p:nvSpPr>
        <p:spPr>
          <a:xfrm>
            <a:off x="457200" y="5791965"/>
            <a:ext cx="3336925" cy="3032448"/>
          </a:xfrm>
        </p:spPr>
        <p:txBody>
          <a:bodyPr lIns="0" tIns="0" rIns="0" bIns="0">
            <a:noAutofit/>
          </a:bodyPr>
          <a:lstStyle>
            <a:lvl1pPr marL="0" indent="0">
              <a:lnSpc>
                <a:spcPts val="1000"/>
              </a:lnSpc>
              <a:spcBef>
                <a:spcPts val="600"/>
              </a:spcBef>
              <a:spcAft>
                <a:spcPts val="0"/>
              </a:spcAft>
              <a:defRPr spc="0" baseline="0">
                <a:latin typeface="Arial" panose="020B0604020202020204" pitchFamily="34" charset="0"/>
                <a:cs typeface="Arial" panose="020B0604020202020204" pitchFamily="34" charset="0"/>
              </a:defRPr>
            </a:lvl1pPr>
          </a:lstStyle>
          <a:p>
            <a:pPr lvl="0"/>
            <a:r>
              <a:rPr lang="en-US"/>
              <a:t>Click to edit Master text styles</a:t>
            </a:r>
          </a:p>
        </p:txBody>
      </p:sp>
      <p:sp>
        <p:nvSpPr>
          <p:cNvPr id="50" name="Header 3"/>
          <p:cNvSpPr/>
          <p:nvPr/>
        </p:nvSpPr>
        <p:spPr>
          <a:xfrm>
            <a:off x="2621277" y="-205098"/>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61" name="Text Placeholder 4"/>
          <p:cNvSpPr>
            <a:spLocks noGrp="1"/>
          </p:cNvSpPr>
          <p:nvPr>
            <p:ph type="body" sz="quarter" idx="22" hasCustomPrompt="1"/>
          </p:nvPr>
        </p:nvSpPr>
        <p:spPr>
          <a:xfrm>
            <a:off x="457200" y="5524500"/>
            <a:ext cx="3337560" cy="2560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sp>
        <p:nvSpPr>
          <p:cNvPr id="19" name="Text Placeholder 1"/>
          <p:cNvSpPr>
            <a:spLocks noGrp="1"/>
          </p:cNvSpPr>
          <p:nvPr>
            <p:ph type="body" sz="quarter" idx="14"/>
          </p:nvPr>
        </p:nvSpPr>
        <p:spPr>
          <a:xfrm>
            <a:off x="457200" y="2137950"/>
            <a:ext cx="3336925" cy="3032448"/>
          </a:xfrm>
        </p:spPr>
        <p:txBody>
          <a:bodyPr lIns="0" tIns="0" rIns="0" bIns="0">
            <a:noAutofit/>
          </a:bodyPr>
          <a:lstStyle>
            <a:lvl1pPr marL="0" indent="0">
              <a:lnSpc>
                <a:spcPts val="1000"/>
              </a:lnSpc>
              <a:spcBef>
                <a:spcPts val="600"/>
              </a:spcBef>
              <a:spcAft>
                <a:spcPts val="0"/>
              </a:spcAft>
              <a:defRPr spc="0" baseline="0">
                <a:latin typeface="Arial" panose="020B0604020202020204" pitchFamily="34" charset="0"/>
                <a:cs typeface="Arial" panose="020B0604020202020204" pitchFamily="34" charset="0"/>
              </a:defRPr>
            </a:lvl1pPr>
          </a:lstStyle>
          <a:p>
            <a:pPr lvl="0"/>
            <a:r>
              <a:rPr lang="en-US"/>
              <a:t>Click to edit Master text styles</a:t>
            </a:r>
          </a:p>
        </p:txBody>
      </p:sp>
      <p:sp>
        <p:nvSpPr>
          <p:cNvPr id="5" name="Header 1"/>
          <p:cNvSpPr>
            <a:spLocks noGrp="1"/>
          </p:cNvSpPr>
          <p:nvPr>
            <p:ph type="body" sz="quarter" idx="19" hasCustomPrompt="1"/>
          </p:nvPr>
        </p:nvSpPr>
        <p:spPr>
          <a:xfrm>
            <a:off x="457200" y="1865259"/>
            <a:ext cx="3337560" cy="2585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cxnSp>
        <p:nvCxnSpPr>
          <p:cNvPr id="7" name="Line"/>
          <p:cNvCxnSpPr/>
          <p:nvPr/>
        </p:nvCxnSpPr>
        <p:spPr>
          <a:xfrm>
            <a:off x="457200" y="1865259"/>
            <a:ext cx="3336925"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10" name="Market Pulse"/>
          <p:cNvSpPr txBox="1"/>
          <p:nvPr/>
        </p:nvSpPr>
        <p:spPr>
          <a:xfrm>
            <a:off x="447237" y="1322024"/>
            <a:ext cx="2451633" cy="369332"/>
          </a:xfrm>
          <a:prstGeom prst="rect">
            <a:avLst/>
          </a:prstGeom>
          <a:noFill/>
        </p:spPr>
        <p:txBody>
          <a:bodyPr wrap="none" lIns="0" tIns="0" rIns="0" bIns="0" rtlCol="0">
            <a:spAutoFit/>
          </a:bodyPr>
          <a:lstStyle/>
          <a:p>
            <a:pPr marL="0" lvl="0" indent="0" algn="l" defTabSz="1019175" rtl="0" eaLnBrk="1" fontAlgn="base" hangingPunct="1">
              <a:lnSpc>
                <a:spcPct val="100000"/>
              </a:lnSpc>
              <a:spcBef>
                <a:spcPts val="600"/>
              </a:spcBef>
              <a:spcAft>
                <a:spcPct val="0"/>
              </a:spcAft>
            </a:pPr>
            <a:r>
              <a:rPr lang="en-US" altLang="en-US" sz="2400" b="1" kern="1200" cap="all" spc="0" baseline="0" dirty="0">
                <a:solidFill>
                  <a:schemeClr val="tx1"/>
                </a:solidFill>
                <a:latin typeface="+mj-lt"/>
                <a:ea typeface="+mn-ea"/>
                <a:cs typeface="+mn-cs"/>
              </a:rPr>
              <a:t>MARKET PULSE</a:t>
            </a:r>
          </a:p>
        </p:txBody>
      </p:sp>
      <p:cxnSp>
        <p:nvCxnSpPr>
          <p:cNvPr id="78" name="Line">
            <a:extLst>
              <a:ext uri="{FF2B5EF4-FFF2-40B4-BE49-F238E27FC236}">
                <a16:creationId xmlns:a16="http://schemas.microsoft.com/office/drawing/2014/main" id="{A9571BFE-EE38-4818-95C2-77F4E862A151}"/>
              </a:ext>
            </a:extLst>
          </p:cNvPr>
          <p:cNvCxnSpPr>
            <a:cxnSpLocks/>
          </p:cNvCxnSpPr>
          <p:nvPr/>
        </p:nvCxnSpPr>
        <p:spPr>
          <a:xfrm>
            <a:off x="455613" y="124574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 name="Date"/>
          <p:cNvSpPr>
            <a:spLocks noGrp="1"/>
          </p:cNvSpPr>
          <p:nvPr>
            <p:ph type="body" sz="quarter" idx="25" hasCustomPrompt="1"/>
          </p:nvPr>
        </p:nvSpPr>
        <p:spPr>
          <a:xfrm>
            <a:off x="4865524" y="757167"/>
            <a:ext cx="2460625" cy="164592"/>
          </a:xfrm>
        </p:spPr>
        <p:txBody>
          <a:bodyPr/>
          <a:lstStyle>
            <a:lvl1pPr algn="r">
              <a:defRPr sz="1000" b="1" baseline="0">
                <a:solidFill>
                  <a:schemeClr val="tx1"/>
                </a:solidFill>
                <a:latin typeface="Arial" panose="020B0604020202020204" pitchFamily="34" charset="0"/>
                <a:cs typeface="Arial" panose="020B0604020202020204" pitchFamily="34" charset="0"/>
              </a:defRPr>
            </a:lvl1pPr>
          </a:lstStyle>
          <a:p>
            <a:pPr lvl="0"/>
            <a:r>
              <a:rPr lang="en-US" dirty="0"/>
              <a:t>Date</a:t>
            </a:r>
          </a:p>
        </p:txBody>
      </p:sp>
      <p:sp>
        <p:nvSpPr>
          <p:cNvPr id="76" name="SAS"/>
          <p:cNvSpPr>
            <a:spLocks noChangeArrowheads="1"/>
          </p:cNvSpPr>
          <p:nvPr/>
        </p:nvSpPr>
        <p:spPr bwMode="auto">
          <a:xfrm>
            <a:off x="2613660" y="435014"/>
            <a:ext cx="4712489" cy="23391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algn="r">
              <a:lnSpc>
                <a:spcPct val="95000"/>
              </a:lnSpc>
              <a:spcAft>
                <a:spcPts val="300"/>
              </a:spcAft>
              <a:defRPr/>
            </a:pPr>
            <a:r>
              <a:rPr lang="en-US" altLang="ja-JP" sz="1600" b="0" dirty="0">
                <a:solidFill>
                  <a:schemeClr val="tx2"/>
                </a:solidFill>
                <a:latin typeface="Arial"/>
              </a:rPr>
              <a:t>Strategic </a:t>
            </a:r>
            <a:r>
              <a:rPr lang="en-US" altLang="ja-JP" sz="1600" b="0" baseline="0" dirty="0">
                <a:solidFill>
                  <a:schemeClr val="tx2"/>
                </a:solidFill>
                <a:latin typeface="Arial"/>
              </a:rPr>
              <a:t>Advisory</a:t>
            </a:r>
            <a:r>
              <a:rPr lang="en-US" altLang="ja-JP" sz="1600" b="0" dirty="0">
                <a:solidFill>
                  <a:schemeClr val="tx2"/>
                </a:solidFill>
                <a:latin typeface="Arial"/>
              </a:rPr>
              <a:t> Solutions</a:t>
            </a:r>
          </a:p>
        </p:txBody>
      </p:sp>
      <p:pic>
        <p:nvPicPr>
          <p:cNvPr id="75" name="AM Logo">
            <a:extLst>
              <a:ext uri="{FF2B5EF4-FFF2-40B4-BE49-F238E27FC236}">
                <a16:creationId xmlns:a16="http://schemas.microsoft.com/office/drawing/2014/main" id="{B949DFA6-92DE-4C30-90BA-FE7195D579DE}"/>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455613" y="462225"/>
            <a:ext cx="1828800" cy="332849"/>
          </a:xfrm>
          <a:prstGeom prst="rect">
            <a:avLst/>
          </a:prstGeom>
        </p:spPr>
      </p:pic>
      <p:sp>
        <p:nvSpPr>
          <p:cNvPr id="2" name="Rectangle 1">
            <a:extLst>
              <a:ext uri="{FF2B5EF4-FFF2-40B4-BE49-F238E27FC236}">
                <a16:creationId xmlns:a16="http://schemas.microsoft.com/office/drawing/2014/main" id="{C86CE3CE-2AC3-1071-8094-29D574A732C0}"/>
              </a:ext>
            </a:extLst>
          </p:cNvPr>
          <p:cNvSpPr/>
          <p:nvPr userDrawn="1"/>
        </p:nvSpPr>
        <p:spPr>
          <a:xfrm>
            <a:off x="4046220" y="2300260"/>
            <a:ext cx="3383280" cy="32004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0" dirty="0">
              <a:solidFill>
                <a:prstClr val="white"/>
              </a:solidFill>
            </a:endParaRPr>
          </a:p>
        </p:txBody>
      </p:sp>
      <p:sp>
        <p:nvSpPr>
          <p:cNvPr id="4" name="Rectangle 3">
            <a:extLst>
              <a:ext uri="{FF2B5EF4-FFF2-40B4-BE49-F238E27FC236}">
                <a16:creationId xmlns:a16="http://schemas.microsoft.com/office/drawing/2014/main" id="{662AF2B4-30D8-ACEA-FEBA-CD5DD4FE3FE3}"/>
              </a:ext>
            </a:extLst>
          </p:cNvPr>
          <p:cNvSpPr/>
          <p:nvPr userDrawn="1"/>
        </p:nvSpPr>
        <p:spPr>
          <a:xfrm flipV="1">
            <a:off x="49682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 name="Rectangle 5">
            <a:extLst>
              <a:ext uri="{FF2B5EF4-FFF2-40B4-BE49-F238E27FC236}">
                <a16:creationId xmlns:a16="http://schemas.microsoft.com/office/drawing/2014/main" id="{1F3E933E-8A0A-B022-A652-73C92F32A80F}"/>
              </a:ext>
            </a:extLst>
          </p:cNvPr>
          <p:cNvSpPr/>
          <p:nvPr userDrawn="1"/>
        </p:nvSpPr>
        <p:spPr>
          <a:xfrm flipV="1">
            <a:off x="20345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 name="Rectangle 7">
            <a:extLst>
              <a:ext uri="{FF2B5EF4-FFF2-40B4-BE49-F238E27FC236}">
                <a16:creationId xmlns:a16="http://schemas.microsoft.com/office/drawing/2014/main" id="{8C474848-4660-18FB-7B6E-1280E7F74366}"/>
              </a:ext>
            </a:extLst>
          </p:cNvPr>
          <p:cNvSpPr/>
          <p:nvPr userDrawn="1"/>
        </p:nvSpPr>
        <p:spPr>
          <a:xfrm flipV="1">
            <a:off x="14477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9" name="Rectangle 8">
            <a:extLst>
              <a:ext uri="{FF2B5EF4-FFF2-40B4-BE49-F238E27FC236}">
                <a16:creationId xmlns:a16="http://schemas.microsoft.com/office/drawing/2014/main" id="{808627CC-2F77-B82C-FDE6-2B29FAA2D2DD}"/>
              </a:ext>
            </a:extLst>
          </p:cNvPr>
          <p:cNvSpPr/>
          <p:nvPr userDrawn="1"/>
        </p:nvSpPr>
        <p:spPr>
          <a:xfrm flipV="1">
            <a:off x="8610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1" name="Rectangle 10">
            <a:extLst>
              <a:ext uri="{FF2B5EF4-FFF2-40B4-BE49-F238E27FC236}">
                <a16:creationId xmlns:a16="http://schemas.microsoft.com/office/drawing/2014/main" id="{9DE51EB8-6706-1F58-3C00-34ADC2AF6409}"/>
              </a:ext>
            </a:extLst>
          </p:cNvPr>
          <p:cNvSpPr/>
          <p:nvPr userDrawn="1"/>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2" name="Rectangle 11">
            <a:extLst>
              <a:ext uri="{FF2B5EF4-FFF2-40B4-BE49-F238E27FC236}">
                <a16:creationId xmlns:a16="http://schemas.microsoft.com/office/drawing/2014/main" id="{F930350F-9834-9DC0-2C66-0E50B62A5386}"/>
              </a:ext>
            </a:extLst>
          </p:cNvPr>
          <p:cNvSpPr/>
          <p:nvPr userDrawn="1"/>
        </p:nvSpPr>
        <p:spPr>
          <a:xfrm flipV="1">
            <a:off x="32080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3" name="Rectangle 12">
            <a:extLst>
              <a:ext uri="{FF2B5EF4-FFF2-40B4-BE49-F238E27FC236}">
                <a16:creationId xmlns:a16="http://schemas.microsoft.com/office/drawing/2014/main" id="{69EEEBED-2C54-74CD-B2D2-0E7B1E8FEBD7}"/>
              </a:ext>
            </a:extLst>
          </p:cNvPr>
          <p:cNvSpPr/>
          <p:nvPr userDrawn="1"/>
        </p:nvSpPr>
        <p:spPr>
          <a:xfrm flipV="1">
            <a:off x="37947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4" name="Rectangle 13">
            <a:extLst>
              <a:ext uri="{FF2B5EF4-FFF2-40B4-BE49-F238E27FC236}">
                <a16:creationId xmlns:a16="http://schemas.microsoft.com/office/drawing/2014/main" id="{1ED54E15-26C1-BF69-4A99-21995B7FAAA8}"/>
              </a:ext>
            </a:extLst>
          </p:cNvPr>
          <p:cNvSpPr/>
          <p:nvPr userDrawn="1"/>
        </p:nvSpPr>
        <p:spPr>
          <a:xfrm flipV="1">
            <a:off x="43814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5" name="Rectangle 14">
            <a:extLst>
              <a:ext uri="{FF2B5EF4-FFF2-40B4-BE49-F238E27FC236}">
                <a16:creationId xmlns:a16="http://schemas.microsoft.com/office/drawing/2014/main" id="{C1C8AF09-A023-92CA-FE3F-F8A83BE156BF}"/>
              </a:ext>
            </a:extLst>
          </p:cNvPr>
          <p:cNvSpPr/>
          <p:nvPr userDrawn="1"/>
        </p:nvSpPr>
        <p:spPr>
          <a:xfrm flipV="1">
            <a:off x="555497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7" name="Rectangle 16">
            <a:extLst>
              <a:ext uri="{FF2B5EF4-FFF2-40B4-BE49-F238E27FC236}">
                <a16:creationId xmlns:a16="http://schemas.microsoft.com/office/drawing/2014/main" id="{BF4722AC-5251-04B1-BC08-BDC149013A87}"/>
              </a:ext>
            </a:extLst>
          </p:cNvPr>
          <p:cNvSpPr/>
          <p:nvPr userDrawn="1"/>
        </p:nvSpPr>
        <p:spPr>
          <a:xfrm flipV="1">
            <a:off x="61417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8" name="Rectangle 17">
            <a:extLst>
              <a:ext uri="{FF2B5EF4-FFF2-40B4-BE49-F238E27FC236}">
                <a16:creationId xmlns:a16="http://schemas.microsoft.com/office/drawing/2014/main" id="{B615C8B9-CA5A-468A-75FA-8E0A548D4620}"/>
              </a:ext>
            </a:extLst>
          </p:cNvPr>
          <p:cNvSpPr/>
          <p:nvPr userDrawn="1"/>
        </p:nvSpPr>
        <p:spPr>
          <a:xfrm flipV="1">
            <a:off x="67284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0" name="Rectangle 19">
            <a:extLst>
              <a:ext uri="{FF2B5EF4-FFF2-40B4-BE49-F238E27FC236}">
                <a16:creationId xmlns:a16="http://schemas.microsoft.com/office/drawing/2014/main" id="{78ACAF2A-CBE3-0B59-D38A-CC9254D1C644}"/>
              </a:ext>
            </a:extLst>
          </p:cNvPr>
          <p:cNvSpPr/>
          <p:nvPr userDrawn="1"/>
        </p:nvSpPr>
        <p:spPr>
          <a:xfrm flipV="1">
            <a:off x="7315200" y="-185710"/>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1" name="Rectangle 20">
            <a:extLst>
              <a:ext uri="{FF2B5EF4-FFF2-40B4-BE49-F238E27FC236}">
                <a16:creationId xmlns:a16="http://schemas.microsoft.com/office/drawing/2014/main" id="{52189E19-AE71-D0BA-63CF-547DC0DACD8B}"/>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2" name="Page Number">
            <a:extLst>
              <a:ext uri="{FF2B5EF4-FFF2-40B4-BE49-F238E27FC236}">
                <a16:creationId xmlns:a16="http://schemas.microsoft.com/office/drawing/2014/main" id="{0131B369-2987-7BD2-A9B7-92E52D829E90}"/>
              </a:ext>
            </a:extLst>
          </p:cNvP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sp>
        <p:nvSpPr>
          <p:cNvPr id="23" name="GS Asset Mgmt">
            <a:extLst>
              <a:ext uri="{FF2B5EF4-FFF2-40B4-BE49-F238E27FC236}">
                <a16:creationId xmlns:a16="http://schemas.microsoft.com/office/drawing/2014/main" id="{3141F7C8-089D-FCDE-3F56-DF672778A65E}"/>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sp>
        <p:nvSpPr>
          <p:cNvPr id="24" name="SAS footer">
            <a:extLst>
              <a:ext uri="{FF2B5EF4-FFF2-40B4-BE49-F238E27FC236}">
                <a16:creationId xmlns:a16="http://schemas.microsoft.com/office/drawing/2014/main" id="{E367AA53-0905-BAE1-B6F7-F6D1789E9193}"/>
              </a:ext>
            </a:extLst>
          </p:cNvPr>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cxnSp>
        <p:nvCxnSpPr>
          <p:cNvPr id="25" name="Line">
            <a:extLst>
              <a:ext uri="{FF2B5EF4-FFF2-40B4-BE49-F238E27FC236}">
                <a16:creationId xmlns:a16="http://schemas.microsoft.com/office/drawing/2014/main" id="{4F9113BF-C0E0-8311-5169-0F383C0FD708}"/>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cxnSp>
        <p:nvCxnSpPr>
          <p:cNvPr id="26" name="Line">
            <a:extLst>
              <a:ext uri="{FF2B5EF4-FFF2-40B4-BE49-F238E27FC236}">
                <a16:creationId xmlns:a16="http://schemas.microsoft.com/office/drawing/2014/main" id="{0AEFC99A-958C-F933-9D42-9BA340F6D70A}"/>
              </a:ext>
            </a:extLst>
          </p:cNvPr>
          <p:cNvCxnSpPr/>
          <p:nvPr userDrawn="1"/>
        </p:nvCxnSpPr>
        <p:spPr>
          <a:xfrm>
            <a:off x="3980670" y="1865259"/>
            <a:ext cx="3333896"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7" name="Header 3">
            <a:extLst>
              <a:ext uri="{FF2B5EF4-FFF2-40B4-BE49-F238E27FC236}">
                <a16:creationId xmlns:a16="http://schemas.microsoft.com/office/drawing/2014/main" id="{A48B57D4-3F20-B499-FE51-15B533D29E31}"/>
              </a:ext>
            </a:extLst>
          </p:cNvPr>
          <p:cNvSpPr/>
          <p:nvPr userDrawn="1"/>
        </p:nvSpPr>
        <p:spPr>
          <a:xfrm>
            <a:off x="2621277" y="-205098"/>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cxnSp>
        <p:nvCxnSpPr>
          <p:cNvPr id="28" name="Line">
            <a:extLst>
              <a:ext uri="{FF2B5EF4-FFF2-40B4-BE49-F238E27FC236}">
                <a16:creationId xmlns:a16="http://schemas.microsoft.com/office/drawing/2014/main" id="{45C32CBD-4A67-3CAC-B95F-2DD054AE4366}"/>
              </a:ext>
            </a:extLst>
          </p:cNvPr>
          <p:cNvCxnSpPr/>
          <p:nvPr userDrawn="1"/>
        </p:nvCxnSpPr>
        <p:spPr>
          <a:xfrm>
            <a:off x="457200" y="1865259"/>
            <a:ext cx="3336925"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9" name="Market Pulse">
            <a:extLst>
              <a:ext uri="{FF2B5EF4-FFF2-40B4-BE49-F238E27FC236}">
                <a16:creationId xmlns:a16="http://schemas.microsoft.com/office/drawing/2014/main" id="{B944F165-0419-B5AC-CD26-D9A36F0EF881}"/>
              </a:ext>
            </a:extLst>
          </p:cNvPr>
          <p:cNvSpPr txBox="1"/>
          <p:nvPr userDrawn="1"/>
        </p:nvSpPr>
        <p:spPr>
          <a:xfrm>
            <a:off x="447237" y="1322024"/>
            <a:ext cx="2451633" cy="369332"/>
          </a:xfrm>
          <a:prstGeom prst="rect">
            <a:avLst/>
          </a:prstGeom>
          <a:noFill/>
        </p:spPr>
        <p:txBody>
          <a:bodyPr wrap="none" lIns="0" tIns="0" rIns="0" bIns="0" rtlCol="0">
            <a:spAutoFit/>
          </a:bodyPr>
          <a:lstStyle/>
          <a:p>
            <a:pPr marL="0" lvl="0" indent="0" algn="l" defTabSz="1019175" rtl="0" eaLnBrk="1" fontAlgn="base" hangingPunct="1">
              <a:lnSpc>
                <a:spcPct val="100000"/>
              </a:lnSpc>
              <a:spcBef>
                <a:spcPts val="600"/>
              </a:spcBef>
              <a:spcAft>
                <a:spcPct val="0"/>
              </a:spcAft>
            </a:pPr>
            <a:r>
              <a:rPr lang="en-US" altLang="en-US" sz="2400" b="1" kern="1200" cap="all" spc="0" baseline="0" dirty="0">
                <a:solidFill>
                  <a:schemeClr val="tx1"/>
                </a:solidFill>
                <a:latin typeface="+mj-lt"/>
                <a:ea typeface="+mn-ea"/>
                <a:cs typeface="+mn-cs"/>
              </a:rPr>
              <a:t>MARKET PULSE</a:t>
            </a:r>
          </a:p>
        </p:txBody>
      </p:sp>
      <p:cxnSp>
        <p:nvCxnSpPr>
          <p:cNvPr id="30" name="Line">
            <a:extLst>
              <a:ext uri="{FF2B5EF4-FFF2-40B4-BE49-F238E27FC236}">
                <a16:creationId xmlns:a16="http://schemas.microsoft.com/office/drawing/2014/main" id="{7BB1849A-B59F-6EFF-8B01-6290A49EEEAD}"/>
              </a:ext>
            </a:extLst>
          </p:cNvPr>
          <p:cNvCxnSpPr>
            <a:cxnSpLocks/>
          </p:cNvCxnSpPr>
          <p:nvPr userDrawn="1"/>
        </p:nvCxnSpPr>
        <p:spPr>
          <a:xfrm>
            <a:off x="455613" y="124574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1" name="SAS">
            <a:extLst>
              <a:ext uri="{FF2B5EF4-FFF2-40B4-BE49-F238E27FC236}">
                <a16:creationId xmlns:a16="http://schemas.microsoft.com/office/drawing/2014/main" id="{5283140D-C9DB-72E9-6237-4882C5A8D0C0}"/>
              </a:ext>
            </a:extLst>
          </p:cNvPr>
          <p:cNvSpPr>
            <a:spLocks noChangeArrowheads="1"/>
          </p:cNvSpPr>
          <p:nvPr userDrawn="1"/>
        </p:nvSpPr>
        <p:spPr bwMode="auto">
          <a:xfrm>
            <a:off x="2613660" y="435014"/>
            <a:ext cx="4712489" cy="23391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algn="r">
              <a:lnSpc>
                <a:spcPct val="95000"/>
              </a:lnSpc>
              <a:spcAft>
                <a:spcPts val="300"/>
              </a:spcAft>
              <a:defRPr/>
            </a:pPr>
            <a:r>
              <a:rPr lang="en-US" altLang="ja-JP" sz="1600" b="0" dirty="0">
                <a:solidFill>
                  <a:schemeClr val="tx2"/>
                </a:solidFill>
                <a:latin typeface="Arial"/>
              </a:rPr>
              <a:t>Strategic </a:t>
            </a:r>
            <a:r>
              <a:rPr lang="en-US" altLang="ja-JP" sz="1600" b="0" baseline="0" dirty="0">
                <a:solidFill>
                  <a:schemeClr val="tx2"/>
                </a:solidFill>
                <a:latin typeface="Arial"/>
              </a:rPr>
              <a:t>Advisory</a:t>
            </a:r>
            <a:r>
              <a:rPr lang="en-US" altLang="ja-JP" sz="1600" b="0" dirty="0">
                <a:solidFill>
                  <a:schemeClr val="tx2"/>
                </a:solidFill>
                <a:latin typeface="Arial"/>
              </a:rPr>
              <a:t> Solutions</a:t>
            </a:r>
          </a:p>
        </p:txBody>
      </p:sp>
      <p:pic>
        <p:nvPicPr>
          <p:cNvPr id="32" name="Picture 31">
            <a:extLst>
              <a:ext uri="{FF2B5EF4-FFF2-40B4-BE49-F238E27FC236}">
                <a16:creationId xmlns:a16="http://schemas.microsoft.com/office/drawing/2014/main" id="{18C65B65-CB0C-2457-97E9-C77CDBE61C2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5613" y="462225"/>
            <a:ext cx="2011680" cy="357505"/>
          </a:xfrm>
          <a:prstGeom prst="rect">
            <a:avLst/>
          </a:prstGeom>
          <a:noFill/>
          <a:ln>
            <a:noFill/>
          </a:ln>
        </p:spPr>
      </p:pic>
    </p:spTree>
    <p:extLst>
      <p:ext uri="{BB962C8B-B14F-4D97-AF65-F5344CB8AC3E}">
        <p14:creationId xmlns:p14="http://schemas.microsoft.com/office/powerpoint/2010/main" val="1606196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Content page">
    <p:spTree>
      <p:nvGrpSpPr>
        <p:cNvPr id="1" name=""/>
        <p:cNvGrpSpPr/>
        <p:nvPr/>
      </p:nvGrpSpPr>
      <p:grpSpPr>
        <a:xfrm>
          <a:off x="0" y="0"/>
          <a:ext cx="0" cy="0"/>
          <a:chOff x="0" y="0"/>
          <a:chExt cx="0" cy="0"/>
        </a:xfrm>
      </p:grpSpPr>
      <p:sp>
        <p:nvSpPr>
          <p:cNvPr id="5"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latin typeface="Arial" panose="020B0604020202020204" pitchFamily="34" charset="0"/>
                <a:cs typeface="Arial" panose="020B0604020202020204" pitchFamily="34" charset="0"/>
              </a:defRPr>
            </a:lvl1pPr>
          </a:lstStyle>
          <a:p>
            <a:pPr lvl="0"/>
            <a:r>
              <a:rPr lang="en-US" dirty="0"/>
              <a:t>MARKET PULSE: MONTH 2021</a:t>
            </a:r>
          </a:p>
        </p:txBody>
      </p:sp>
      <p:sp>
        <p:nvSpPr>
          <p:cNvPr id="6" name="Rectangle 5"/>
          <p:cNvSpPr/>
          <p:nvPr/>
        </p:nvSpPr>
        <p:spPr>
          <a:xfrm>
            <a:off x="457200" y="805458"/>
            <a:ext cx="6858000" cy="114417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9" name="Text Placeholder 28"/>
          <p:cNvSpPr>
            <a:spLocks noGrp="1"/>
          </p:cNvSpPr>
          <p:nvPr>
            <p:ph type="body" sz="quarter" idx="13"/>
          </p:nvPr>
        </p:nvSpPr>
        <p:spPr>
          <a:xfrm>
            <a:off x="594360" y="905576"/>
            <a:ext cx="6583680" cy="943936"/>
          </a:xfrm>
        </p:spPr>
        <p:txBody>
          <a:bodyPr anchor="ctr" anchorCtr="0"/>
          <a:lstStyle>
            <a:lvl1pPr>
              <a:defRPr sz="1400" b="1" cap="none" spc="0" baseline="0">
                <a:solidFill>
                  <a:schemeClr val="tx1"/>
                </a:solidFill>
                <a:latin typeface="Arial" panose="020B0604020202020204" pitchFamily="34" charset="0"/>
                <a:cs typeface="Arial" panose="020B0604020202020204" pitchFamily="34" charset="0"/>
              </a:defRPr>
            </a:lvl1pPr>
            <a:lvl2pPr marL="0" indent="0">
              <a:buNone/>
              <a:defRPr spc="0" baseline="0"/>
            </a:lvl2pPr>
            <a:lvl3pPr marL="0" indent="0">
              <a:buNone/>
              <a:defRPr spc="0" baseline="0"/>
            </a:lvl3pPr>
            <a:lvl4pPr marL="0" indent="0">
              <a:buNone/>
              <a:defRPr spc="0" baseline="0">
                <a:latin typeface="Arial" panose="020B0604020202020204" pitchFamily="34" charset="0"/>
                <a:cs typeface="Arial" panose="020B0604020202020204" pitchFamily="34" charset="0"/>
              </a:defRPr>
            </a:lvl4pPr>
            <a:lvl5pPr marL="0" indent="0">
              <a:buNone/>
              <a:defRPr spc="0" baseline="0">
                <a:latin typeface="Arial" panose="020B0604020202020204" pitchFamily="34" charset="0"/>
                <a:cs typeface="Arial" panose="020B0604020202020204" pitchFamily="34" charset="0"/>
              </a:defRPr>
            </a:lvl5pPr>
            <a:lvl6pPr marL="0" indent="0">
              <a:spcBef>
                <a:spcPts val="600"/>
              </a:spcBef>
              <a:buFontTx/>
              <a:buNone/>
              <a:defRPr sz="900" baseline="0">
                <a:latin typeface="Arial" panose="020B0604020202020204" pitchFamily="34" charset="0"/>
                <a:cs typeface="Arial" panose="020B0604020202020204" pitchFamily="34" charset="0"/>
              </a:defRPr>
            </a:lvl6pPr>
            <a:lvl7pPr marL="0" indent="0">
              <a:spcBef>
                <a:spcPts val="600"/>
              </a:spcBef>
              <a:buNone/>
              <a:defRPr sz="900">
                <a:latin typeface="Arial" panose="020B0604020202020204" pitchFamily="34" charset="0"/>
                <a:cs typeface="Arial" panose="020B0604020202020204" pitchFamily="34" charset="0"/>
              </a:defRPr>
            </a:lvl7pPr>
            <a:lvl8pPr marL="0" indent="0">
              <a:spcBef>
                <a:spcPts val="600"/>
              </a:spcBef>
              <a:buNone/>
              <a:defRPr sz="900">
                <a:latin typeface="Arial" panose="020B0604020202020204" pitchFamily="34" charset="0"/>
                <a:cs typeface="Arial" panose="020B0604020202020204" pitchFamily="34" charset="0"/>
              </a:defRPr>
            </a:lvl8pPr>
            <a:lvl9pPr marL="0" indent="0">
              <a:spcBef>
                <a:spcPts val="0"/>
              </a:spcBef>
              <a:buNone/>
              <a:defRPr sz="900">
                <a:latin typeface="Arial" panose="020B0604020202020204" pitchFamily="34" charset="0"/>
                <a:cs typeface="Arial" panose="020B0604020202020204" pitchFamily="34" charset="0"/>
              </a:defRPr>
            </a:lvl9pPr>
          </a:lstStyle>
          <a:p>
            <a:pPr lvl="0"/>
            <a:r>
              <a:rPr lang="en-US"/>
              <a:t>Click to edit Master text styles</a:t>
            </a:r>
          </a:p>
        </p:txBody>
      </p:sp>
      <p:sp>
        <p:nvSpPr>
          <p:cNvPr id="35" name="Text Placeholder 2"/>
          <p:cNvSpPr>
            <a:spLocks noGrp="1"/>
          </p:cNvSpPr>
          <p:nvPr>
            <p:ph type="body" sz="quarter" idx="20"/>
          </p:nvPr>
        </p:nvSpPr>
        <p:spPr>
          <a:xfrm>
            <a:off x="457198" y="2123994"/>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Click to edit Master text styles</a:t>
            </a:r>
          </a:p>
        </p:txBody>
      </p:sp>
      <p:cxnSp>
        <p:nvCxnSpPr>
          <p:cNvPr id="4" name="Straight Connector 3"/>
          <p:cNvCxnSpPr/>
          <p:nvPr/>
        </p:nvCxnSpPr>
        <p:spPr>
          <a:xfrm>
            <a:off x="457200" y="2123994"/>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8" name="Content Placeholder 23"/>
          <p:cNvSpPr>
            <a:spLocks noGrp="1"/>
          </p:cNvSpPr>
          <p:nvPr>
            <p:ph sz="quarter" idx="32" hasCustomPrompt="1"/>
          </p:nvPr>
        </p:nvSpPr>
        <p:spPr>
          <a:xfrm>
            <a:off x="429679" y="2371950"/>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2" name="Text Placeholder 25"/>
          <p:cNvSpPr>
            <a:spLocks noGrp="1"/>
          </p:cNvSpPr>
          <p:nvPr>
            <p:ph type="body" sz="quarter" idx="33" hasCustomPrompt="1"/>
          </p:nvPr>
        </p:nvSpPr>
        <p:spPr>
          <a:xfrm>
            <a:off x="5194297" y="4100499"/>
            <a:ext cx="2120902"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10" name="Text Placeholder 9"/>
          <p:cNvSpPr>
            <a:spLocks noGrp="1"/>
          </p:cNvSpPr>
          <p:nvPr>
            <p:ph type="body" sz="quarter" idx="34"/>
          </p:nvPr>
        </p:nvSpPr>
        <p:spPr>
          <a:xfrm>
            <a:off x="5192574" y="2368571"/>
            <a:ext cx="2122625" cy="1642773"/>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33" name="Text Placeholder 2"/>
          <p:cNvSpPr>
            <a:spLocks noGrp="1"/>
          </p:cNvSpPr>
          <p:nvPr>
            <p:ph type="body" sz="quarter" idx="35"/>
          </p:nvPr>
        </p:nvSpPr>
        <p:spPr>
          <a:xfrm>
            <a:off x="457198" y="433240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Click to edit Master text styles</a:t>
            </a:r>
          </a:p>
        </p:txBody>
      </p:sp>
      <p:cxnSp>
        <p:nvCxnSpPr>
          <p:cNvPr id="34" name="Straight Connector 33"/>
          <p:cNvCxnSpPr/>
          <p:nvPr/>
        </p:nvCxnSpPr>
        <p:spPr>
          <a:xfrm>
            <a:off x="457200" y="433240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7" name="Content Placeholder 23"/>
          <p:cNvSpPr>
            <a:spLocks noGrp="1"/>
          </p:cNvSpPr>
          <p:nvPr>
            <p:ph sz="quarter" idx="36" hasCustomPrompt="1"/>
          </p:nvPr>
        </p:nvSpPr>
        <p:spPr>
          <a:xfrm>
            <a:off x="429679" y="4588421"/>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8" name="Text Placeholder 25"/>
          <p:cNvSpPr>
            <a:spLocks noGrp="1"/>
          </p:cNvSpPr>
          <p:nvPr>
            <p:ph type="body" sz="quarter" idx="37" hasCustomPrompt="1"/>
          </p:nvPr>
        </p:nvSpPr>
        <p:spPr>
          <a:xfrm>
            <a:off x="5195087" y="6316970"/>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39" name="Text Placeholder 9"/>
          <p:cNvSpPr>
            <a:spLocks noGrp="1"/>
          </p:cNvSpPr>
          <p:nvPr>
            <p:ph type="body" sz="quarter" idx="38"/>
          </p:nvPr>
        </p:nvSpPr>
        <p:spPr>
          <a:xfrm>
            <a:off x="5195087" y="458071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51" name="Text Placeholder 2"/>
          <p:cNvSpPr>
            <a:spLocks noGrp="1"/>
          </p:cNvSpPr>
          <p:nvPr>
            <p:ph type="body" sz="quarter" idx="40"/>
          </p:nvPr>
        </p:nvSpPr>
        <p:spPr>
          <a:xfrm>
            <a:off x="457198" y="653678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Click to edit Master text styles</a:t>
            </a:r>
          </a:p>
        </p:txBody>
      </p:sp>
      <p:cxnSp>
        <p:nvCxnSpPr>
          <p:cNvPr id="52" name="Straight Connector 51"/>
          <p:cNvCxnSpPr/>
          <p:nvPr/>
        </p:nvCxnSpPr>
        <p:spPr>
          <a:xfrm>
            <a:off x="457200" y="653678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3" name="Content Placeholder 23"/>
          <p:cNvSpPr>
            <a:spLocks noGrp="1"/>
          </p:cNvSpPr>
          <p:nvPr>
            <p:ph sz="quarter" idx="41" hasCustomPrompt="1"/>
          </p:nvPr>
        </p:nvSpPr>
        <p:spPr>
          <a:xfrm>
            <a:off x="429679" y="6789158"/>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54" name="Text Placeholder 25"/>
          <p:cNvSpPr>
            <a:spLocks noGrp="1"/>
          </p:cNvSpPr>
          <p:nvPr>
            <p:ph type="body" sz="quarter" idx="42" hasCustomPrompt="1"/>
          </p:nvPr>
        </p:nvSpPr>
        <p:spPr>
          <a:xfrm>
            <a:off x="5195087" y="8517707"/>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55" name="Text Placeholder 9"/>
          <p:cNvSpPr>
            <a:spLocks noGrp="1"/>
          </p:cNvSpPr>
          <p:nvPr>
            <p:ph type="body" sz="quarter" idx="43"/>
          </p:nvPr>
        </p:nvSpPr>
        <p:spPr>
          <a:xfrm>
            <a:off x="5195087" y="678509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56"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
        <p:nvSpPr>
          <p:cNvPr id="2" name="Rectangle 1">
            <a:extLst>
              <a:ext uri="{FF2B5EF4-FFF2-40B4-BE49-F238E27FC236}">
                <a16:creationId xmlns:a16="http://schemas.microsoft.com/office/drawing/2014/main" id="{3EEF22BF-D390-A7A9-BA25-CB7CC4C307C5}"/>
              </a:ext>
            </a:extLst>
          </p:cNvPr>
          <p:cNvSpPr/>
          <p:nvPr userDrawn="1"/>
        </p:nvSpPr>
        <p:spPr>
          <a:xfrm>
            <a:off x="457200" y="805458"/>
            <a:ext cx="6858000" cy="114417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Text Placeholder 28">
            <a:extLst>
              <a:ext uri="{FF2B5EF4-FFF2-40B4-BE49-F238E27FC236}">
                <a16:creationId xmlns:a16="http://schemas.microsoft.com/office/drawing/2014/main" id="{F8AF3AA1-1ED1-300B-2BBD-B3E626F7C2D2}"/>
              </a:ext>
            </a:extLst>
          </p:cNvPr>
          <p:cNvSpPr>
            <a:spLocks noGrp="1"/>
          </p:cNvSpPr>
          <p:nvPr>
            <p:ph type="body" sz="quarter" idx="13"/>
          </p:nvPr>
        </p:nvSpPr>
        <p:spPr>
          <a:xfrm>
            <a:off x="594360" y="905576"/>
            <a:ext cx="6583680" cy="943936"/>
          </a:xfrm>
        </p:spPr>
        <p:txBody>
          <a:bodyPr anchor="ctr" anchorCtr="0"/>
          <a:lstStyle>
            <a:lvl1pPr>
              <a:defRPr sz="1400" b="1" cap="none" spc="0" baseline="0">
                <a:solidFill>
                  <a:schemeClr val="tx1"/>
                </a:solidFill>
                <a:latin typeface="Arial" panose="020B0604020202020204" pitchFamily="34" charset="0"/>
                <a:cs typeface="Arial" panose="020B0604020202020204" pitchFamily="34" charset="0"/>
              </a:defRPr>
            </a:lvl1pPr>
            <a:lvl2pPr marL="0" indent="0">
              <a:buNone/>
              <a:defRPr spc="0" baseline="0"/>
            </a:lvl2pPr>
            <a:lvl3pPr marL="0" indent="0">
              <a:buNone/>
              <a:defRPr spc="0" baseline="0"/>
            </a:lvl3pPr>
            <a:lvl4pPr marL="0" indent="0">
              <a:buNone/>
              <a:defRPr spc="0" baseline="0">
                <a:latin typeface="Arial" panose="020B0604020202020204" pitchFamily="34" charset="0"/>
                <a:cs typeface="Arial" panose="020B0604020202020204" pitchFamily="34" charset="0"/>
              </a:defRPr>
            </a:lvl4pPr>
            <a:lvl5pPr marL="0" indent="0">
              <a:buNone/>
              <a:defRPr spc="0" baseline="0">
                <a:latin typeface="Arial" panose="020B0604020202020204" pitchFamily="34" charset="0"/>
                <a:cs typeface="Arial" panose="020B0604020202020204" pitchFamily="34" charset="0"/>
              </a:defRPr>
            </a:lvl5pPr>
            <a:lvl6pPr marL="0" indent="0">
              <a:spcBef>
                <a:spcPts val="600"/>
              </a:spcBef>
              <a:buFontTx/>
              <a:buNone/>
              <a:defRPr sz="900" baseline="0">
                <a:latin typeface="Arial" panose="020B0604020202020204" pitchFamily="34" charset="0"/>
                <a:cs typeface="Arial" panose="020B0604020202020204" pitchFamily="34" charset="0"/>
              </a:defRPr>
            </a:lvl6pPr>
            <a:lvl7pPr marL="0" indent="0">
              <a:spcBef>
                <a:spcPts val="600"/>
              </a:spcBef>
              <a:buNone/>
              <a:defRPr sz="900">
                <a:latin typeface="Arial" panose="020B0604020202020204" pitchFamily="34" charset="0"/>
                <a:cs typeface="Arial" panose="020B0604020202020204" pitchFamily="34" charset="0"/>
              </a:defRPr>
            </a:lvl7pPr>
            <a:lvl8pPr marL="0" indent="0">
              <a:spcBef>
                <a:spcPts val="600"/>
              </a:spcBef>
              <a:buNone/>
              <a:defRPr sz="900">
                <a:latin typeface="Arial" panose="020B0604020202020204" pitchFamily="34" charset="0"/>
                <a:cs typeface="Arial" panose="020B0604020202020204" pitchFamily="34" charset="0"/>
              </a:defRPr>
            </a:lvl8pPr>
            <a:lvl9pPr marL="0" indent="0">
              <a:spcBef>
                <a:spcPts val="0"/>
              </a:spcBef>
              <a:buNone/>
              <a:defRPr sz="900">
                <a:latin typeface="Arial" panose="020B0604020202020204" pitchFamily="34" charset="0"/>
                <a:cs typeface="Arial" panose="020B0604020202020204" pitchFamily="34" charset="0"/>
              </a:defRPr>
            </a:lvl9pPr>
          </a:lstStyle>
          <a:p>
            <a:pPr lvl="0"/>
            <a:r>
              <a:rPr lang="en-US"/>
              <a:t>Edit Master text styles</a:t>
            </a:r>
          </a:p>
        </p:txBody>
      </p:sp>
      <p:cxnSp>
        <p:nvCxnSpPr>
          <p:cNvPr id="7" name="Straight Connector 6">
            <a:extLst>
              <a:ext uri="{FF2B5EF4-FFF2-40B4-BE49-F238E27FC236}">
                <a16:creationId xmlns:a16="http://schemas.microsoft.com/office/drawing/2014/main" id="{1C4601A3-A0DB-4C88-7794-C4D6D2FD7619}"/>
              </a:ext>
            </a:extLst>
          </p:cNvPr>
          <p:cNvCxnSpPr/>
          <p:nvPr userDrawn="1"/>
        </p:nvCxnSpPr>
        <p:spPr>
          <a:xfrm>
            <a:off x="457200" y="2123994"/>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7B82ABD-0DB5-AB28-7422-188E55A75630}"/>
              </a:ext>
            </a:extLst>
          </p:cNvPr>
          <p:cNvCxnSpPr/>
          <p:nvPr userDrawn="1"/>
        </p:nvCxnSpPr>
        <p:spPr>
          <a:xfrm>
            <a:off x="457200" y="433240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B414AC5-0ACA-474F-4E5D-D38DE4F1AC8B}"/>
              </a:ext>
            </a:extLst>
          </p:cNvPr>
          <p:cNvCxnSpPr/>
          <p:nvPr userDrawn="1"/>
        </p:nvCxnSpPr>
        <p:spPr>
          <a:xfrm>
            <a:off x="457200" y="653678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3095094"/>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sclosures">
    <p:spTree>
      <p:nvGrpSpPr>
        <p:cNvPr id="1" name=""/>
        <p:cNvGrpSpPr/>
        <p:nvPr/>
      </p:nvGrpSpPr>
      <p:grpSpPr>
        <a:xfrm>
          <a:off x="0" y="0"/>
          <a:ext cx="0" cy="0"/>
          <a:chOff x="0" y="0"/>
          <a:chExt cx="0" cy="0"/>
        </a:xfrm>
      </p:grpSpPr>
      <p:sp>
        <p:nvSpPr>
          <p:cNvPr id="4"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defRPr>
            </a:lvl1pPr>
          </a:lstStyle>
          <a:p>
            <a:pPr lvl="0"/>
            <a:r>
              <a:rPr lang="en-US" dirty="0"/>
              <a:t>MARKET PULSE: MONTH 2021</a:t>
            </a:r>
          </a:p>
        </p:txBody>
      </p:sp>
      <p:sp>
        <p:nvSpPr>
          <p:cNvPr id="3" name="Content Placeholder 2"/>
          <p:cNvSpPr>
            <a:spLocks noGrp="1"/>
          </p:cNvSpPr>
          <p:nvPr>
            <p:ph sz="quarter" idx="15"/>
          </p:nvPr>
        </p:nvSpPr>
        <p:spPr>
          <a:xfrm>
            <a:off x="457200" y="893284"/>
            <a:ext cx="6858000" cy="8549088"/>
          </a:xfrm>
        </p:spPr>
        <p:txBody>
          <a:bodyPr numCol="2" spcCol="182880"/>
          <a:lstStyle>
            <a:lvl1pPr>
              <a:lnSpc>
                <a:spcPct val="100000"/>
              </a:lnSpc>
              <a:spcBef>
                <a:spcPts val="600"/>
              </a:spcBef>
              <a:defRPr sz="800" spc="0" baseline="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2305708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Content page">
    <p:spTree>
      <p:nvGrpSpPr>
        <p:cNvPr id="1" name=""/>
        <p:cNvGrpSpPr/>
        <p:nvPr/>
      </p:nvGrpSpPr>
      <p:grpSpPr>
        <a:xfrm>
          <a:off x="0" y="0"/>
          <a:ext cx="0" cy="0"/>
          <a:chOff x="0" y="0"/>
          <a:chExt cx="0" cy="0"/>
        </a:xfrm>
      </p:grpSpPr>
      <p:sp>
        <p:nvSpPr>
          <p:cNvPr id="5"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latin typeface="Arial" panose="020B0604020202020204" pitchFamily="34" charset="0"/>
                <a:cs typeface="Arial" panose="020B0604020202020204" pitchFamily="34" charset="0"/>
              </a:defRPr>
            </a:lvl1pPr>
          </a:lstStyle>
          <a:p>
            <a:pPr lvl="0"/>
            <a:r>
              <a:rPr lang="en-US" dirty="0"/>
              <a:t>MARKET PULSE: MONTH 2021</a:t>
            </a:r>
          </a:p>
        </p:txBody>
      </p:sp>
      <p:sp>
        <p:nvSpPr>
          <p:cNvPr id="6" name="Rectangle 5"/>
          <p:cNvSpPr/>
          <p:nvPr userDrawn="1"/>
        </p:nvSpPr>
        <p:spPr>
          <a:xfrm>
            <a:off x="457200" y="805458"/>
            <a:ext cx="6858000" cy="114417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9" name="Text Placeholder 28"/>
          <p:cNvSpPr>
            <a:spLocks noGrp="1"/>
          </p:cNvSpPr>
          <p:nvPr userDrawn="1">
            <p:ph type="body" sz="quarter" idx="13"/>
          </p:nvPr>
        </p:nvSpPr>
        <p:spPr>
          <a:xfrm>
            <a:off x="594360" y="905576"/>
            <a:ext cx="6583680" cy="943936"/>
          </a:xfrm>
        </p:spPr>
        <p:txBody>
          <a:bodyPr anchor="ctr" anchorCtr="0"/>
          <a:lstStyle>
            <a:lvl1pPr>
              <a:defRPr sz="1400" b="1" cap="none" spc="0" baseline="0">
                <a:solidFill>
                  <a:schemeClr val="tx1"/>
                </a:solidFill>
                <a:latin typeface="Arial" panose="020B0604020202020204" pitchFamily="34" charset="0"/>
                <a:cs typeface="Arial" panose="020B0604020202020204" pitchFamily="34" charset="0"/>
              </a:defRPr>
            </a:lvl1pPr>
            <a:lvl2pPr marL="0" indent="0">
              <a:buNone/>
              <a:defRPr spc="0" baseline="0"/>
            </a:lvl2pPr>
            <a:lvl3pPr marL="0" indent="0">
              <a:buNone/>
              <a:defRPr spc="0" baseline="0"/>
            </a:lvl3pPr>
            <a:lvl4pPr marL="0" indent="0">
              <a:buNone/>
              <a:defRPr spc="0" baseline="0">
                <a:latin typeface="Arial" panose="020B0604020202020204" pitchFamily="34" charset="0"/>
                <a:cs typeface="Arial" panose="020B0604020202020204" pitchFamily="34" charset="0"/>
              </a:defRPr>
            </a:lvl4pPr>
            <a:lvl5pPr marL="0" indent="0">
              <a:buNone/>
              <a:defRPr spc="0" baseline="0">
                <a:latin typeface="Arial" panose="020B0604020202020204" pitchFamily="34" charset="0"/>
                <a:cs typeface="Arial" panose="020B0604020202020204" pitchFamily="34" charset="0"/>
              </a:defRPr>
            </a:lvl5pPr>
            <a:lvl6pPr marL="0" indent="0">
              <a:spcBef>
                <a:spcPts val="600"/>
              </a:spcBef>
              <a:buFontTx/>
              <a:buNone/>
              <a:defRPr sz="900" baseline="0">
                <a:latin typeface="Arial" panose="020B0604020202020204" pitchFamily="34" charset="0"/>
                <a:cs typeface="Arial" panose="020B0604020202020204" pitchFamily="34" charset="0"/>
              </a:defRPr>
            </a:lvl6pPr>
            <a:lvl7pPr marL="0" indent="0">
              <a:spcBef>
                <a:spcPts val="600"/>
              </a:spcBef>
              <a:buNone/>
              <a:defRPr sz="900">
                <a:latin typeface="Arial" panose="020B0604020202020204" pitchFamily="34" charset="0"/>
                <a:cs typeface="Arial" panose="020B0604020202020204" pitchFamily="34" charset="0"/>
              </a:defRPr>
            </a:lvl7pPr>
            <a:lvl8pPr marL="0" indent="0">
              <a:spcBef>
                <a:spcPts val="600"/>
              </a:spcBef>
              <a:buNone/>
              <a:defRPr sz="900">
                <a:latin typeface="Arial" panose="020B0604020202020204" pitchFamily="34" charset="0"/>
                <a:cs typeface="Arial" panose="020B0604020202020204" pitchFamily="34" charset="0"/>
              </a:defRPr>
            </a:lvl8pPr>
            <a:lvl9pPr marL="0" indent="0">
              <a:spcBef>
                <a:spcPts val="0"/>
              </a:spcBef>
              <a:buNone/>
              <a:defRPr sz="900">
                <a:latin typeface="Arial" panose="020B0604020202020204" pitchFamily="34" charset="0"/>
                <a:cs typeface="Arial" panose="020B0604020202020204" pitchFamily="34" charset="0"/>
              </a:defRPr>
            </a:lvl9pPr>
          </a:lstStyle>
          <a:p>
            <a:pPr lvl="0"/>
            <a:r>
              <a:rPr lang="en-US"/>
              <a:t>Edit Master text styles</a:t>
            </a:r>
          </a:p>
        </p:txBody>
      </p:sp>
      <p:sp>
        <p:nvSpPr>
          <p:cNvPr id="35" name="Text Placeholder 2"/>
          <p:cNvSpPr>
            <a:spLocks noGrp="1"/>
          </p:cNvSpPr>
          <p:nvPr>
            <p:ph type="body" sz="quarter" idx="20"/>
          </p:nvPr>
        </p:nvSpPr>
        <p:spPr>
          <a:xfrm>
            <a:off x="457198" y="2123994"/>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Edit Master text styles</a:t>
            </a:r>
          </a:p>
        </p:txBody>
      </p:sp>
      <p:cxnSp>
        <p:nvCxnSpPr>
          <p:cNvPr id="4" name="Straight Connector 3"/>
          <p:cNvCxnSpPr/>
          <p:nvPr userDrawn="1"/>
        </p:nvCxnSpPr>
        <p:spPr>
          <a:xfrm>
            <a:off x="457200" y="2123994"/>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8" name="Content Placeholder 23"/>
          <p:cNvSpPr>
            <a:spLocks noGrp="1"/>
          </p:cNvSpPr>
          <p:nvPr>
            <p:ph sz="quarter" idx="32" hasCustomPrompt="1"/>
          </p:nvPr>
        </p:nvSpPr>
        <p:spPr>
          <a:xfrm>
            <a:off x="429679" y="2371950"/>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2" name="Text Placeholder 25"/>
          <p:cNvSpPr>
            <a:spLocks noGrp="1"/>
          </p:cNvSpPr>
          <p:nvPr>
            <p:ph type="body" sz="quarter" idx="33" hasCustomPrompt="1"/>
          </p:nvPr>
        </p:nvSpPr>
        <p:spPr>
          <a:xfrm>
            <a:off x="5194297" y="4100499"/>
            <a:ext cx="2120902"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10" name="Text Placeholder 9"/>
          <p:cNvSpPr>
            <a:spLocks noGrp="1"/>
          </p:cNvSpPr>
          <p:nvPr>
            <p:ph type="body" sz="quarter" idx="34"/>
          </p:nvPr>
        </p:nvSpPr>
        <p:spPr>
          <a:xfrm>
            <a:off x="5192574" y="2368571"/>
            <a:ext cx="2122625" cy="1642773"/>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33" name="Text Placeholder 2"/>
          <p:cNvSpPr>
            <a:spLocks noGrp="1"/>
          </p:cNvSpPr>
          <p:nvPr>
            <p:ph type="body" sz="quarter" idx="35"/>
          </p:nvPr>
        </p:nvSpPr>
        <p:spPr>
          <a:xfrm>
            <a:off x="457198" y="433240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cxnSp>
        <p:nvCxnSpPr>
          <p:cNvPr id="34" name="Straight Connector 33"/>
          <p:cNvCxnSpPr/>
          <p:nvPr userDrawn="1"/>
        </p:nvCxnSpPr>
        <p:spPr>
          <a:xfrm>
            <a:off x="457200" y="433240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7" name="Content Placeholder 23"/>
          <p:cNvSpPr>
            <a:spLocks noGrp="1"/>
          </p:cNvSpPr>
          <p:nvPr>
            <p:ph sz="quarter" idx="36" hasCustomPrompt="1"/>
          </p:nvPr>
        </p:nvSpPr>
        <p:spPr>
          <a:xfrm>
            <a:off x="429679" y="4588421"/>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8" name="Text Placeholder 25"/>
          <p:cNvSpPr>
            <a:spLocks noGrp="1"/>
          </p:cNvSpPr>
          <p:nvPr>
            <p:ph type="body" sz="quarter" idx="37" hasCustomPrompt="1"/>
          </p:nvPr>
        </p:nvSpPr>
        <p:spPr>
          <a:xfrm>
            <a:off x="5195087" y="6316970"/>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39" name="Text Placeholder 9"/>
          <p:cNvSpPr>
            <a:spLocks noGrp="1"/>
          </p:cNvSpPr>
          <p:nvPr>
            <p:ph type="body" sz="quarter" idx="38"/>
          </p:nvPr>
        </p:nvSpPr>
        <p:spPr>
          <a:xfrm>
            <a:off x="5195087" y="458071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51" name="Text Placeholder 2"/>
          <p:cNvSpPr>
            <a:spLocks noGrp="1"/>
          </p:cNvSpPr>
          <p:nvPr>
            <p:ph type="body" sz="quarter" idx="40"/>
          </p:nvPr>
        </p:nvSpPr>
        <p:spPr>
          <a:xfrm>
            <a:off x="457198" y="653678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cxnSp>
        <p:nvCxnSpPr>
          <p:cNvPr id="52" name="Straight Connector 51"/>
          <p:cNvCxnSpPr/>
          <p:nvPr userDrawn="1"/>
        </p:nvCxnSpPr>
        <p:spPr>
          <a:xfrm>
            <a:off x="457200" y="653678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3" name="Content Placeholder 23"/>
          <p:cNvSpPr>
            <a:spLocks noGrp="1"/>
          </p:cNvSpPr>
          <p:nvPr>
            <p:ph sz="quarter" idx="41" hasCustomPrompt="1"/>
          </p:nvPr>
        </p:nvSpPr>
        <p:spPr>
          <a:xfrm>
            <a:off x="429679" y="6789158"/>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54" name="Text Placeholder 25"/>
          <p:cNvSpPr>
            <a:spLocks noGrp="1"/>
          </p:cNvSpPr>
          <p:nvPr>
            <p:ph type="body" sz="quarter" idx="42" hasCustomPrompt="1"/>
          </p:nvPr>
        </p:nvSpPr>
        <p:spPr>
          <a:xfrm>
            <a:off x="5195087" y="8517707"/>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55" name="Text Placeholder 9"/>
          <p:cNvSpPr>
            <a:spLocks noGrp="1"/>
          </p:cNvSpPr>
          <p:nvPr>
            <p:ph type="body" sz="quarter" idx="43"/>
          </p:nvPr>
        </p:nvSpPr>
        <p:spPr>
          <a:xfrm>
            <a:off x="5195087" y="678509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56"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Tree>
    <p:extLst>
      <p:ext uri="{BB962C8B-B14F-4D97-AF65-F5344CB8AC3E}">
        <p14:creationId xmlns:p14="http://schemas.microsoft.com/office/powerpoint/2010/main" val="2001611552"/>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5" name="GS Doctop Placeholder" hidden="1"/>
          <p:cNvSpPr txBox="1"/>
          <p:nvPr/>
        </p:nvSpPr>
        <p:spPr>
          <a:xfrm>
            <a:off x="546100" y="-495591"/>
            <a:ext cx="5651500" cy="215444"/>
          </a:xfrm>
          <a:prstGeom prst="rect">
            <a:avLst/>
          </a:prstGeom>
          <a:noFill/>
        </p:spPr>
        <p:txBody>
          <a:bodyPr vert="horz" rtlCol="0">
            <a:spAutoFit/>
          </a:bodyPr>
          <a:lstStyle/>
          <a:p>
            <a:pPr algn="l"/>
            <a:r>
              <a:rPr lang="en-US" sz="800" b="0" dirty="0">
                <a:latin typeface="Arial"/>
              </a:rPr>
              <a:t>root\Projects\IMD\ny\SAS\Economic Presentations\Market Pulse\2020\November\05 November 2020 Market Pulse.pptx</a:t>
            </a:r>
          </a:p>
        </p:txBody>
      </p:sp>
      <p:sp>
        <p:nvSpPr>
          <p:cNvPr id="3" name="Text Placeholder 2"/>
          <p:cNvSpPr>
            <a:spLocks noGrp="1"/>
          </p:cNvSpPr>
          <p:nvPr>
            <p:ph type="body" idx="1"/>
          </p:nvPr>
        </p:nvSpPr>
        <p:spPr>
          <a:xfrm>
            <a:off x="457200" y="1074755"/>
            <a:ext cx="6858000" cy="8172276"/>
          </a:xfrm>
          <a:prstGeom prst="rect">
            <a:avLst/>
          </a:prstGeom>
        </p:spPr>
        <p:txBody>
          <a:bodyPr vert="horz" lIns="0" tIns="0" rIns="0" bIns="0" rtlCol="0">
            <a:noAutofit/>
          </a:bodyPr>
          <a:lstStyle/>
          <a:p>
            <a:pPr lvl="0"/>
            <a:r>
              <a:rPr lang="en-US" dirty="0"/>
              <a:t>Click to edit Master text styles</a:t>
            </a:r>
          </a:p>
          <a:p>
            <a:pPr lvl="1"/>
            <a:r>
              <a:rPr lang="en-US" dirty="0"/>
              <a:t>First bullet level</a:t>
            </a:r>
          </a:p>
          <a:p>
            <a:pPr lvl="2"/>
            <a:r>
              <a:rPr lang="en-US" dirty="0"/>
              <a:t>Second bullet level</a:t>
            </a:r>
          </a:p>
        </p:txBody>
      </p:sp>
      <p:sp>
        <p:nvSpPr>
          <p:cNvPr id="11" name="Rectangle 10">
            <a:extLst>
              <a:ext uri="{FF2B5EF4-FFF2-40B4-BE49-F238E27FC236}">
                <a16:creationId xmlns:a16="http://schemas.microsoft.com/office/drawing/2014/main" id="{3EAC8318-ACE3-415A-B02E-0D9D27F6D7F8}"/>
              </a:ext>
            </a:extLst>
          </p:cNvPr>
          <p:cNvSpPr/>
          <p:nvPr userDrawn="1"/>
        </p:nvSpPr>
        <p:spPr>
          <a:xfrm flipV="1">
            <a:off x="7841569" y="96012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699" dirty="0"/>
          </a:p>
        </p:txBody>
      </p:sp>
      <p:sp>
        <p:nvSpPr>
          <p:cNvPr id="12" name="Rectangle 11">
            <a:extLst>
              <a:ext uri="{FF2B5EF4-FFF2-40B4-BE49-F238E27FC236}">
                <a16:creationId xmlns:a16="http://schemas.microsoft.com/office/drawing/2014/main" id="{B8CFA662-A5E1-4343-91A5-D8D2A56E1A87}"/>
              </a:ext>
            </a:extLst>
          </p:cNvPr>
          <p:cNvSpPr/>
          <p:nvPr userDrawn="1"/>
        </p:nvSpPr>
        <p:spPr>
          <a:xfrm flipV="1">
            <a:off x="49682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3" name="Rectangle 12">
            <a:extLst>
              <a:ext uri="{FF2B5EF4-FFF2-40B4-BE49-F238E27FC236}">
                <a16:creationId xmlns:a16="http://schemas.microsoft.com/office/drawing/2014/main" id="{F51A19C5-514B-4DB8-9407-B79111F3EFFD}"/>
              </a:ext>
            </a:extLst>
          </p:cNvPr>
          <p:cNvSpPr/>
          <p:nvPr userDrawn="1"/>
        </p:nvSpPr>
        <p:spPr>
          <a:xfrm flipV="1">
            <a:off x="20345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4" name="Rectangle 13">
            <a:extLst>
              <a:ext uri="{FF2B5EF4-FFF2-40B4-BE49-F238E27FC236}">
                <a16:creationId xmlns:a16="http://schemas.microsoft.com/office/drawing/2014/main" id="{DC9177CB-52DB-4236-A802-C2992D9EB4BD}"/>
              </a:ext>
            </a:extLst>
          </p:cNvPr>
          <p:cNvSpPr/>
          <p:nvPr userDrawn="1"/>
        </p:nvSpPr>
        <p:spPr>
          <a:xfrm flipV="1">
            <a:off x="14477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5" name="Rectangle 14">
            <a:extLst>
              <a:ext uri="{FF2B5EF4-FFF2-40B4-BE49-F238E27FC236}">
                <a16:creationId xmlns:a16="http://schemas.microsoft.com/office/drawing/2014/main" id="{19CFBF5F-395A-467F-91F6-56906A3001AD}"/>
              </a:ext>
            </a:extLst>
          </p:cNvPr>
          <p:cNvSpPr/>
          <p:nvPr userDrawn="1"/>
        </p:nvSpPr>
        <p:spPr>
          <a:xfrm flipV="1">
            <a:off x="8610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6" name="Rectangle 15">
            <a:extLst>
              <a:ext uri="{FF2B5EF4-FFF2-40B4-BE49-F238E27FC236}">
                <a16:creationId xmlns:a16="http://schemas.microsoft.com/office/drawing/2014/main" id="{9266F116-E8FE-4658-8001-5B3816E5DDE0}"/>
              </a:ext>
            </a:extLst>
          </p:cNvPr>
          <p:cNvSpPr/>
          <p:nvPr userDrawn="1"/>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7" name="Rectangle 16">
            <a:extLst>
              <a:ext uri="{FF2B5EF4-FFF2-40B4-BE49-F238E27FC236}">
                <a16:creationId xmlns:a16="http://schemas.microsoft.com/office/drawing/2014/main" id="{7E888FC5-9387-404F-8BD3-619AA78F0B1C}"/>
              </a:ext>
            </a:extLst>
          </p:cNvPr>
          <p:cNvSpPr/>
          <p:nvPr userDrawn="1"/>
        </p:nvSpPr>
        <p:spPr>
          <a:xfrm flipV="1">
            <a:off x="32080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8" name="Rectangle 17">
            <a:extLst>
              <a:ext uri="{FF2B5EF4-FFF2-40B4-BE49-F238E27FC236}">
                <a16:creationId xmlns:a16="http://schemas.microsoft.com/office/drawing/2014/main" id="{3CEC1108-BECB-42F8-8BA3-FCB155DE2166}"/>
              </a:ext>
            </a:extLst>
          </p:cNvPr>
          <p:cNvSpPr/>
          <p:nvPr userDrawn="1"/>
        </p:nvSpPr>
        <p:spPr>
          <a:xfrm flipV="1">
            <a:off x="37947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9" name="Rectangle 18">
            <a:extLst>
              <a:ext uri="{FF2B5EF4-FFF2-40B4-BE49-F238E27FC236}">
                <a16:creationId xmlns:a16="http://schemas.microsoft.com/office/drawing/2014/main" id="{CB2B9531-FE2A-427E-B3CC-34766FCC707C}"/>
              </a:ext>
            </a:extLst>
          </p:cNvPr>
          <p:cNvSpPr/>
          <p:nvPr userDrawn="1"/>
        </p:nvSpPr>
        <p:spPr>
          <a:xfrm flipV="1">
            <a:off x="43814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0" name="Rectangle 19">
            <a:extLst>
              <a:ext uri="{FF2B5EF4-FFF2-40B4-BE49-F238E27FC236}">
                <a16:creationId xmlns:a16="http://schemas.microsoft.com/office/drawing/2014/main" id="{F1B3AB35-B2E6-449C-96C1-073F5CE07908}"/>
              </a:ext>
            </a:extLst>
          </p:cNvPr>
          <p:cNvSpPr/>
          <p:nvPr userDrawn="1"/>
        </p:nvSpPr>
        <p:spPr>
          <a:xfrm flipV="1">
            <a:off x="555497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1" name="Rectangle 20">
            <a:extLst>
              <a:ext uri="{FF2B5EF4-FFF2-40B4-BE49-F238E27FC236}">
                <a16:creationId xmlns:a16="http://schemas.microsoft.com/office/drawing/2014/main" id="{C4D2AFDC-560D-4C06-8273-8102D254113D}"/>
              </a:ext>
            </a:extLst>
          </p:cNvPr>
          <p:cNvSpPr/>
          <p:nvPr userDrawn="1"/>
        </p:nvSpPr>
        <p:spPr>
          <a:xfrm flipV="1">
            <a:off x="61417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2" name="Rectangle 21">
            <a:extLst>
              <a:ext uri="{FF2B5EF4-FFF2-40B4-BE49-F238E27FC236}">
                <a16:creationId xmlns:a16="http://schemas.microsoft.com/office/drawing/2014/main" id="{ECCCA897-A723-4C85-9664-0D0A0611035F}"/>
              </a:ext>
            </a:extLst>
          </p:cNvPr>
          <p:cNvSpPr/>
          <p:nvPr userDrawn="1"/>
        </p:nvSpPr>
        <p:spPr>
          <a:xfrm flipV="1">
            <a:off x="67284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3" name="Rectangle 22">
            <a:extLst>
              <a:ext uri="{FF2B5EF4-FFF2-40B4-BE49-F238E27FC236}">
                <a16:creationId xmlns:a16="http://schemas.microsoft.com/office/drawing/2014/main" id="{32317D20-68FC-4313-B397-6BD60D74B938}"/>
              </a:ext>
            </a:extLst>
          </p:cNvPr>
          <p:cNvSpPr/>
          <p:nvPr userDrawn="1"/>
        </p:nvSpPr>
        <p:spPr>
          <a:xfrm flipV="1">
            <a:off x="7315200"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4" name="Rectangle 23">
            <a:extLst>
              <a:ext uri="{FF2B5EF4-FFF2-40B4-BE49-F238E27FC236}">
                <a16:creationId xmlns:a16="http://schemas.microsoft.com/office/drawing/2014/main" id="{A3018E6C-2E18-4CF1-81CB-182C6E4C406D}"/>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5" name="Rectangle 24"/>
          <p:cNvSpPr/>
          <p:nvPr userDrawn="1"/>
        </p:nvSpPr>
        <p:spPr>
          <a:xfrm>
            <a:off x="2621277" y="-184617"/>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30" name="TextBox 29"/>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sp>
        <p:nvSpPr>
          <p:cNvPr id="31" name="Footer Placeholder 3">
            <a:extLst>
              <a:ext uri="{FF2B5EF4-FFF2-40B4-BE49-F238E27FC236}">
                <a16:creationId xmlns:a16="http://schemas.microsoft.com/office/drawing/2014/main" id="{002ACFBD-07D0-C143-ADB8-21E6C0D70DAF}"/>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32" name="Straight Connector 31">
            <a:extLst>
              <a:ext uri="{FF2B5EF4-FFF2-40B4-BE49-F238E27FC236}">
                <a16:creationId xmlns:a16="http://schemas.microsoft.com/office/drawing/2014/main" id="{85F72E73-602E-42B3-AABB-A7121619C699}"/>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sp>
        <p:nvSpPr>
          <p:cNvPr id="33" name="Page Numbe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cxnSp>
        <p:nvCxnSpPr>
          <p:cNvPr id="40" name="Straight Connector 39"/>
          <p:cNvCxnSpPr/>
          <p:nvPr userDrawn="1"/>
        </p:nvCxnSpPr>
        <p:spPr>
          <a:xfrm>
            <a:off x="449177" y="458429"/>
            <a:ext cx="686602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95" r:id="rId1"/>
    <p:sldLayoutId id="2147483919" r:id="rId2"/>
    <p:sldLayoutId id="2147483898" r:id="rId3"/>
  </p:sldLayoutIdLst>
  <p:hf hdr="0" ftr="0" dt="0"/>
  <p:txStyles>
    <p:titleStyle>
      <a:lvl1pPr algn="l" rtl="0" eaLnBrk="1" fontAlgn="base" hangingPunct="1">
        <a:spcBef>
          <a:spcPct val="0"/>
        </a:spcBef>
        <a:spcAft>
          <a:spcPct val="0"/>
        </a:spcAft>
        <a:defRPr lang="en-US" sz="2000" b="0" kern="1200" smtClean="0">
          <a:solidFill>
            <a:schemeClr val="tx1"/>
          </a:solidFill>
          <a:latin typeface="+mn-lt"/>
          <a:ea typeface="+mj-ea"/>
          <a:cs typeface="Arial" pitchFamily="34" charset="0"/>
        </a:defRPr>
      </a:lvl1pPr>
      <a:lvl2pPr algn="l" rtl="0" eaLnBrk="1" fontAlgn="base" hangingPunct="1">
        <a:spcBef>
          <a:spcPct val="0"/>
        </a:spcBef>
        <a:spcAft>
          <a:spcPct val="0"/>
        </a:spcAft>
        <a:defRPr sz="1200" b="1">
          <a:solidFill>
            <a:srgbClr val="7399C6"/>
          </a:solidFill>
          <a:latin typeface="Arial Narrow" pitchFamily="34" charset="0"/>
        </a:defRPr>
      </a:lvl2pPr>
      <a:lvl3pPr algn="l" rtl="0" eaLnBrk="1" fontAlgn="base" hangingPunct="1">
        <a:spcBef>
          <a:spcPct val="0"/>
        </a:spcBef>
        <a:spcAft>
          <a:spcPct val="0"/>
        </a:spcAft>
        <a:defRPr sz="1200" b="1">
          <a:solidFill>
            <a:srgbClr val="7399C6"/>
          </a:solidFill>
          <a:latin typeface="Arial Narrow" pitchFamily="34" charset="0"/>
        </a:defRPr>
      </a:lvl3pPr>
      <a:lvl4pPr algn="l" rtl="0" eaLnBrk="1" fontAlgn="base" hangingPunct="1">
        <a:spcBef>
          <a:spcPct val="0"/>
        </a:spcBef>
        <a:spcAft>
          <a:spcPct val="0"/>
        </a:spcAft>
        <a:defRPr sz="1200" b="1">
          <a:solidFill>
            <a:srgbClr val="7399C6"/>
          </a:solidFill>
          <a:latin typeface="Arial Narrow" pitchFamily="34" charset="0"/>
        </a:defRPr>
      </a:lvl4pPr>
      <a:lvl5pPr algn="l" rtl="0" eaLnBrk="1" fontAlgn="base" hangingPunct="1">
        <a:spcBef>
          <a:spcPct val="0"/>
        </a:spcBef>
        <a:spcAft>
          <a:spcPct val="0"/>
        </a:spcAft>
        <a:defRPr sz="1200" b="1">
          <a:solidFill>
            <a:srgbClr val="7399C6"/>
          </a:solidFill>
          <a:latin typeface="Arial Narrow"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0" indent="0" algn="l" defTabSz="1019175" rtl="0" eaLnBrk="1" fontAlgn="base" hangingPunct="1">
        <a:lnSpc>
          <a:spcPct val="100000"/>
        </a:lnSpc>
        <a:spcBef>
          <a:spcPts val="600"/>
        </a:spcBef>
        <a:spcAft>
          <a:spcPct val="0"/>
        </a:spcAft>
        <a:defRPr lang="en-US" altLang="en-US" sz="900" kern="1200" spc="0" baseline="0" smtClean="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390" userDrawn="1">
          <p15:clr>
            <a:srgbClr val="F26B43"/>
          </p15:clr>
        </p15:guide>
        <p15:guide id="2" pos="2505" userDrawn="1">
          <p15:clr>
            <a:srgbClr val="F26B43"/>
          </p15:clr>
        </p15:guide>
        <p15:guide id="3" pos="288" userDrawn="1">
          <p15:clr>
            <a:srgbClr val="F26B43"/>
          </p15:clr>
        </p15:guide>
        <p15:guide id="4" pos="4608" userDrawn="1">
          <p15:clr>
            <a:srgbClr val="F26B43"/>
          </p15:clr>
        </p15:guide>
        <p15:guide id="6" orient="horz" pos="288" userDrawn="1">
          <p15:clr>
            <a:srgbClr val="F26B43"/>
          </p15:clr>
        </p15:guide>
        <p15:guide id="7" orient="horz" pos="60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5" name="GS Doctop Placeholder" hidden="1"/>
          <p:cNvSpPr txBox="1"/>
          <p:nvPr/>
        </p:nvSpPr>
        <p:spPr>
          <a:xfrm>
            <a:off x="546100" y="-495591"/>
            <a:ext cx="5651500" cy="215444"/>
          </a:xfrm>
          <a:prstGeom prst="rect">
            <a:avLst/>
          </a:prstGeom>
          <a:noFill/>
        </p:spPr>
        <p:txBody>
          <a:bodyPr vert="horz" rtlCol="0">
            <a:spAutoFit/>
          </a:bodyPr>
          <a:lstStyle/>
          <a:p>
            <a:pPr algn="l"/>
            <a:r>
              <a:rPr lang="en-US" sz="800" b="0" dirty="0">
                <a:latin typeface="Arial"/>
              </a:rPr>
              <a:t>root\Projects\IMD\ny\SAS\Economic Presentations\Market Pulse\2020\November\05 November 2020 Market Pulse.pptx</a:t>
            </a:r>
          </a:p>
        </p:txBody>
      </p:sp>
      <p:sp>
        <p:nvSpPr>
          <p:cNvPr id="3" name="Text Placeholder 2"/>
          <p:cNvSpPr>
            <a:spLocks noGrp="1"/>
          </p:cNvSpPr>
          <p:nvPr>
            <p:ph type="body" idx="1"/>
          </p:nvPr>
        </p:nvSpPr>
        <p:spPr>
          <a:xfrm>
            <a:off x="457200" y="1074755"/>
            <a:ext cx="6858000" cy="8172276"/>
          </a:xfrm>
          <a:prstGeom prst="rect">
            <a:avLst/>
          </a:prstGeom>
        </p:spPr>
        <p:txBody>
          <a:bodyPr vert="horz" lIns="0" tIns="0" rIns="0" bIns="0" rtlCol="0">
            <a:noAutofit/>
          </a:bodyPr>
          <a:lstStyle/>
          <a:p>
            <a:pPr lvl="0"/>
            <a:r>
              <a:rPr lang="en-US" dirty="0"/>
              <a:t>Click to edit Master text styles</a:t>
            </a:r>
          </a:p>
          <a:p>
            <a:pPr lvl="1"/>
            <a:r>
              <a:rPr lang="en-US" dirty="0"/>
              <a:t>First bullet level</a:t>
            </a:r>
          </a:p>
          <a:p>
            <a:pPr lvl="2"/>
            <a:r>
              <a:rPr lang="en-US" dirty="0"/>
              <a:t>Second bullet level</a:t>
            </a:r>
          </a:p>
        </p:txBody>
      </p:sp>
      <p:sp>
        <p:nvSpPr>
          <p:cNvPr id="11" name="Rectangle 10">
            <a:extLst>
              <a:ext uri="{FF2B5EF4-FFF2-40B4-BE49-F238E27FC236}">
                <a16:creationId xmlns:a16="http://schemas.microsoft.com/office/drawing/2014/main" id="{3EAC8318-ACE3-415A-B02E-0D9D27F6D7F8}"/>
              </a:ext>
            </a:extLst>
          </p:cNvPr>
          <p:cNvSpPr/>
          <p:nvPr/>
        </p:nvSpPr>
        <p:spPr>
          <a:xfrm flipV="1">
            <a:off x="7841569" y="96012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699" dirty="0"/>
          </a:p>
        </p:txBody>
      </p:sp>
      <p:sp>
        <p:nvSpPr>
          <p:cNvPr id="12" name="Rectangle 11">
            <a:extLst>
              <a:ext uri="{FF2B5EF4-FFF2-40B4-BE49-F238E27FC236}">
                <a16:creationId xmlns:a16="http://schemas.microsoft.com/office/drawing/2014/main" id="{B8CFA662-A5E1-4343-91A5-D8D2A56E1A87}"/>
              </a:ext>
            </a:extLst>
          </p:cNvPr>
          <p:cNvSpPr/>
          <p:nvPr/>
        </p:nvSpPr>
        <p:spPr>
          <a:xfrm flipV="1">
            <a:off x="49682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3" name="Rectangle 12">
            <a:extLst>
              <a:ext uri="{FF2B5EF4-FFF2-40B4-BE49-F238E27FC236}">
                <a16:creationId xmlns:a16="http://schemas.microsoft.com/office/drawing/2014/main" id="{F51A19C5-514B-4DB8-9407-B79111F3EFFD}"/>
              </a:ext>
            </a:extLst>
          </p:cNvPr>
          <p:cNvSpPr/>
          <p:nvPr/>
        </p:nvSpPr>
        <p:spPr>
          <a:xfrm flipV="1">
            <a:off x="20345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4" name="Rectangle 13">
            <a:extLst>
              <a:ext uri="{FF2B5EF4-FFF2-40B4-BE49-F238E27FC236}">
                <a16:creationId xmlns:a16="http://schemas.microsoft.com/office/drawing/2014/main" id="{DC9177CB-52DB-4236-A802-C2992D9EB4BD}"/>
              </a:ext>
            </a:extLst>
          </p:cNvPr>
          <p:cNvSpPr/>
          <p:nvPr/>
        </p:nvSpPr>
        <p:spPr>
          <a:xfrm flipV="1">
            <a:off x="14477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5" name="Rectangle 14">
            <a:extLst>
              <a:ext uri="{FF2B5EF4-FFF2-40B4-BE49-F238E27FC236}">
                <a16:creationId xmlns:a16="http://schemas.microsoft.com/office/drawing/2014/main" id="{19CFBF5F-395A-467F-91F6-56906A3001AD}"/>
              </a:ext>
            </a:extLst>
          </p:cNvPr>
          <p:cNvSpPr/>
          <p:nvPr/>
        </p:nvSpPr>
        <p:spPr>
          <a:xfrm flipV="1">
            <a:off x="8610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6" name="Rectangle 15">
            <a:extLst>
              <a:ext uri="{FF2B5EF4-FFF2-40B4-BE49-F238E27FC236}">
                <a16:creationId xmlns:a16="http://schemas.microsoft.com/office/drawing/2014/main" id="{9266F116-E8FE-4658-8001-5B3816E5DDE0}"/>
              </a:ext>
            </a:extLst>
          </p:cNvPr>
          <p:cNvSpPr/>
          <p:nvPr/>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7" name="Rectangle 16">
            <a:extLst>
              <a:ext uri="{FF2B5EF4-FFF2-40B4-BE49-F238E27FC236}">
                <a16:creationId xmlns:a16="http://schemas.microsoft.com/office/drawing/2014/main" id="{7E888FC5-9387-404F-8BD3-619AA78F0B1C}"/>
              </a:ext>
            </a:extLst>
          </p:cNvPr>
          <p:cNvSpPr/>
          <p:nvPr/>
        </p:nvSpPr>
        <p:spPr>
          <a:xfrm flipV="1">
            <a:off x="32080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8" name="Rectangle 17">
            <a:extLst>
              <a:ext uri="{FF2B5EF4-FFF2-40B4-BE49-F238E27FC236}">
                <a16:creationId xmlns:a16="http://schemas.microsoft.com/office/drawing/2014/main" id="{3CEC1108-BECB-42F8-8BA3-FCB155DE2166}"/>
              </a:ext>
            </a:extLst>
          </p:cNvPr>
          <p:cNvSpPr/>
          <p:nvPr/>
        </p:nvSpPr>
        <p:spPr>
          <a:xfrm flipV="1">
            <a:off x="37947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9" name="Rectangle 18">
            <a:extLst>
              <a:ext uri="{FF2B5EF4-FFF2-40B4-BE49-F238E27FC236}">
                <a16:creationId xmlns:a16="http://schemas.microsoft.com/office/drawing/2014/main" id="{CB2B9531-FE2A-427E-B3CC-34766FCC707C}"/>
              </a:ext>
            </a:extLst>
          </p:cNvPr>
          <p:cNvSpPr/>
          <p:nvPr/>
        </p:nvSpPr>
        <p:spPr>
          <a:xfrm flipV="1">
            <a:off x="43814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0" name="Rectangle 19">
            <a:extLst>
              <a:ext uri="{FF2B5EF4-FFF2-40B4-BE49-F238E27FC236}">
                <a16:creationId xmlns:a16="http://schemas.microsoft.com/office/drawing/2014/main" id="{F1B3AB35-B2E6-449C-96C1-073F5CE07908}"/>
              </a:ext>
            </a:extLst>
          </p:cNvPr>
          <p:cNvSpPr/>
          <p:nvPr/>
        </p:nvSpPr>
        <p:spPr>
          <a:xfrm flipV="1">
            <a:off x="555497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1" name="Rectangle 20">
            <a:extLst>
              <a:ext uri="{FF2B5EF4-FFF2-40B4-BE49-F238E27FC236}">
                <a16:creationId xmlns:a16="http://schemas.microsoft.com/office/drawing/2014/main" id="{C4D2AFDC-560D-4C06-8273-8102D254113D}"/>
              </a:ext>
            </a:extLst>
          </p:cNvPr>
          <p:cNvSpPr/>
          <p:nvPr/>
        </p:nvSpPr>
        <p:spPr>
          <a:xfrm flipV="1">
            <a:off x="61417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2" name="Rectangle 21">
            <a:extLst>
              <a:ext uri="{FF2B5EF4-FFF2-40B4-BE49-F238E27FC236}">
                <a16:creationId xmlns:a16="http://schemas.microsoft.com/office/drawing/2014/main" id="{ECCCA897-A723-4C85-9664-0D0A0611035F}"/>
              </a:ext>
            </a:extLst>
          </p:cNvPr>
          <p:cNvSpPr/>
          <p:nvPr/>
        </p:nvSpPr>
        <p:spPr>
          <a:xfrm flipV="1">
            <a:off x="67284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3" name="Rectangle 22">
            <a:extLst>
              <a:ext uri="{FF2B5EF4-FFF2-40B4-BE49-F238E27FC236}">
                <a16:creationId xmlns:a16="http://schemas.microsoft.com/office/drawing/2014/main" id="{32317D20-68FC-4313-B397-6BD60D74B938}"/>
              </a:ext>
            </a:extLst>
          </p:cNvPr>
          <p:cNvSpPr/>
          <p:nvPr/>
        </p:nvSpPr>
        <p:spPr>
          <a:xfrm flipV="1">
            <a:off x="7315200"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4" name="Rectangle 23">
            <a:extLst>
              <a:ext uri="{FF2B5EF4-FFF2-40B4-BE49-F238E27FC236}">
                <a16:creationId xmlns:a16="http://schemas.microsoft.com/office/drawing/2014/main" id="{A3018E6C-2E18-4CF1-81CB-182C6E4C406D}"/>
              </a:ext>
            </a:extLst>
          </p:cNvPr>
          <p:cNvSpPr/>
          <p:nvPr/>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5" name="Rectangle 24"/>
          <p:cNvSpPr/>
          <p:nvPr/>
        </p:nvSpPr>
        <p:spPr>
          <a:xfrm>
            <a:off x="2621277" y="-184617"/>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30" name="TextBox 29"/>
          <p:cNvSpPr txBox="1"/>
          <p:nvPr/>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sp>
        <p:nvSpPr>
          <p:cNvPr id="31" name="Footer Placeholder 3">
            <a:extLst>
              <a:ext uri="{FF2B5EF4-FFF2-40B4-BE49-F238E27FC236}">
                <a16:creationId xmlns:a16="http://schemas.microsoft.com/office/drawing/2014/main" id="{002ACFBD-07D0-C143-ADB8-21E6C0D70DAF}"/>
              </a:ext>
            </a:extLst>
          </p:cNvPr>
          <p:cNvSpPr txBox="1">
            <a:spLocks/>
          </p:cNvSpPr>
          <p:nvPr/>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32" name="Straight Connector 31">
            <a:extLst>
              <a:ext uri="{FF2B5EF4-FFF2-40B4-BE49-F238E27FC236}">
                <a16:creationId xmlns:a16="http://schemas.microsoft.com/office/drawing/2014/main" id="{85F72E73-602E-42B3-AABB-A7121619C699}"/>
              </a:ext>
            </a:extLst>
          </p:cNvPr>
          <p:cNvCxnSpPr>
            <a:cxnSpLocks/>
          </p:cNvCxnSpPr>
          <p:nvPr/>
        </p:nvCxnSpPr>
        <p:spPr>
          <a:xfrm>
            <a:off x="457200" y="9603165"/>
            <a:ext cx="6858000" cy="0"/>
          </a:xfrm>
          <a:prstGeom prst="line">
            <a:avLst/>
          </a:prstGeom>
          <a:noFill/>
          <a:ln w="6350" cap="flat" cmpd="sng" algn="ctr">
            <a:solidFill>
              <a:srgbClr val="000000"/>
            </a:solidFill>
            <a:prstDash val="solid"/>
            <a:miter lim="800000"/>
          </a:ln>
          <a:effectLst/>
        </p:spPr>
      </p:cxnSp>
      <p:sp>
        <p:nvSpPr>
          <p:cNvPr id="33" name="Page Number"/>
          <p:cNvSpPr txBox="1"/>
          <p:nvPr/>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cxnSp>
        <p:nvCxnSpPr>
          <p:cNvPr id="40" name="Straight Connector 39"/>
          <p:cNvCxnSpPr/>
          <p:nvPr/>
        </p:nvCxnSpPr>
        <p:spPr>
          <a:xfrm>
            <a:off x="449177" y="458429"/>
            <a:ext cx="686602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F4A9F356-1AB3-C75E-C1C9-7B97F433264E}"/>
              </a:ext>
            </a:extLst>
          </p:cNvPr>
          <p:cNvSpPr/>
          <p:nvPr userDrawn="1"/>
        </p:nvSpPr>
        <p:spPr>
          <a:xfrm flipV="1">
            <a:off x="7841569" y="96012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699" dirty="0"/>
          </a:p>
        </p:txBody>
      </p:sp>
      <p:sp>
        <p:nvSpPr>
          <p:cNvPr id="4" name="Rectangle 3">
            <a:extLst>
              <a:ext uri="{FF2B5EF4-FFF2-40B4-BE49-F238E27FC236}">
                <a16:creationId xmlns:a16="http://schemas.microsoft.com/office/drawing/2014/main" id="{8FDBA30E-25ED-D664-5DA1-8FFE438CB683}"/>
              </a:ext>
            </a:extLst>
          </p:cNvPr>
          <p:cNvSpPr/>
          <p:nvPr userDrawn="1"/>
        </p:nvSpPr>
        <p:spPr>
          <a:xfrm flipV="1">
            <a:off x="49682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 name="Rectangle 5">
            <a:extLst>
              <a:ext uri="{FF2B5EF4-FFF2-40B4-BE49-F238E27FC236}">
                <a16:creationId xmlns:a16="http://schemas.microsoft.com/office/drawing/2014/main" id="{8EB38E7B-09CA-92AB-BD04-1E1B89B76542}"/>
              </a:ext>
            </a:extLst>
          </p:cNvPr>
          <p:cNvSpPr/>
          <p:nvPr userDrawn="1"/>
        </p:nvSpPr>
        <p:spPr>
          <a:xfrm flipV="1">
            <a:off x="20345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 name="Rectangle 6">
            <a:extLst>
              <a:ext uri="{FF2B5EF4-FFF2-40B4-BE49-F238E27FC236}">
                <a16:creationId xmlns:a16="http://schemas.microsoft.com/office/drawing/2014/main" id="{F885C43A-45F5-F681-30FD-F0A7A16F8A2A}"/>
              </a:ext>
            </a:extLst>
          </p:cNvPr>
          <p:cNvSpPr/>
          <p:nvPr userDrawn="1"/>
        </p:nvSpPr>
        <p:spPr>
          <a:xfrm flipV="1">
            <a:off x="14477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 name="Rectangle 7">
            <a:extLst>
              <a:ext uri="{FF2B5EF4-FFF2-40B4-BE49-F238E27FC236}">
                <a16:creationId xmlns:a16="http://schemas.microsoft.com/office/drawing/2014/main" id="{5F3DF5F4-BCF6-B70D-302D-71BEA015969E}"/>
              </a:ext>
            </a:extLst>
          </p:cNvPr>
          <p:cNvSpPr/>
          <p:nvPr userDrawn="1"/>
        </p:nvSpPr>
        <p:spPr>
          <a:xfrm flipV="1">
            <a:off x="8610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9" name="Rectangle 8">
            <a:extLst>
              <a:ext uri="{FF2B5EF4-FFF2-40B4-BE49-F238E27FC236}">
                <a16:creationId xmlns:a16="http://schemas.microsoft.com/office/drawing/2014/main" id="{DA6AA840-2116-06C2-3305-1E1B232CD410}"/>
              </a:ext>
            </a:extLst>
          </p:cNvPr>
          <p:cNvSpPr/>
          <p:nvPr userDrawn="1"/>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0" name="Rectangle 9">
            <a:extLst>
              <a:ext uri="{FF2B5EF4-FFF2-40B4-BE49-F238E27FC236}">
                <a16:creationId xmlns:a16="http://schemas.microsoft.com/office/drawing/2014/main" id="{E4DF91F3-EA53-F188-0048-0C6086984786}"/>
              </a:ext>
            </a:extLst>
          </p:cNvPr>
          <p:cNvSpPr/>
          <p:nvPr userDrawn="1"/>
        </p:nvSpPr>
        <p:spPr>
          <a:xfrm flipV="1">
            <a:off x="32080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6" name="Rectangle 25">
            <a:extLst>
              <a:ext uri="{FF2B5EF4-FFF2-40B4-BE49-F238E27FC236}">
                <a16:creationId xmlns:a16="http://schemas.microsoft.com/office/drawing/2014/main" id="{2EFC34B9-8A4F-B9E2-AEE5-DFAF8C4235B1}"/>
              </a:ext>
            </a:extLst>
          </p:cNvPr>
          <p:cNvSpPr/>
          <p:nvPr userDrawn="1"/>
        </p:nvSpPr>
        <p:spPr>
          <a:xfrm flipV="1">
            <a:off x="37947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7" name="Rectangle 26">
            <a:extLst>
              <a:ext uri="{FF2B5EF4-FFF2-40B4-BE49-F238E27FC236}">
                <a16:creationId xmlns:a16="http://schemas.microsoft.com/office/drawing/2014/main" id="{4490CDCF-5EF4-BAB1-5F33-8A0A89E82D25}"/>
              </a:ext>
            </a:extLst>
          </p:cNvPr>
          <p:cNvSpPr/>
          <p:nvPr userDrawn="1"/>
        </p:nvSpPr>
        <p:spPr>
          <a:xfrm flipV="1">
            <a:off x="43814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8" name="Rectangle 27">
            <a:extLst>
              <a:ext uri="{FF2B5EF4-FFF2-40B4-BE49-F238E27FC236}">
                <a16:creationId xmlns:a16="http://schemas.microsoft.com/office/drawing/2014/main" id="{03CCA2FE-E995-BD8D-00BC-19BAFF4DFBB4}"/>
              </a:ext>
            </a:extLst>
          </p:cNvPr>
          <p:cNvSpPr/>
          <p:nvPr userDrawn="1"/>
        </p:nvSpPr>
        <p:spPr>
          <a:xfrm flipV="1">
            <a:off x="555497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9" name="Rectangle 28">
            <a:extLst>
              <a:ext uri="{FF2B5EF4-FFF2-40B4-BE49-F238E27FC236}">
                <a16:creationId xmlns:a16="http://schemas.microsoft.com/office/drawing/2014/main" id="{6FD2EFB7-1175-58E4-839A-822AF87E9C86}"/>
              </a:ext>
            </a:extLst>
          </p:cNvPr>
          <p:cNvSpPr/>
          <p:nvPr userDrawn="1"/>
        </p:nvSpPr>
        <p:spPr>
          <a:xfrm flipV="1">
            <a:off x="61417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4" name="Rectangle 33">
            <a:extLst>
              <a:ext uri="{FF2B5EF4-FFF2-40B4-BE49-F238E27FC236}">
                <a16:creationId xmlns:a16="http://schemas.microsoft.com/office/drawing/2014/main" id="{71951D49-1567-E2F3-9416-EB9BA05E8BBE}"/>
              </a:ext>
            </a:extLst>
          </p:cNvPr>
          <p:cNvSpPr/>
          <p:nvPr userDrawn="1"/>
        </p:nvSpPr>
        <p:spPr>
          <a:xfrm flipV="1">
            <a:off x="67284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5" name="Rectangle 34">
            <a:extLst>
              <a:ext uri="{FF2B5EF4-FFF2-40B4-BE49-F238E27FC236}">
                <a16:creationId xmlns:a16="http://schemas.microsoft.com/office/drawing/2014/main" id="{9BC6C4AA-35A1-87C3-6DB2-37A534785004}"/>
              </a:ext>
            </a:extLst>
          </p:cNvPr>
          <p:cNvSpPr/>
          <p:nvPr userDrawn="1"/>
        </p:nvSpPr>
        <p:spPr>
          <a:xfrm flipV="1">
            <a:off x="7315200"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6" name="Rectangle 35">
            <a:extLst>
              <a:ext uri="{FF2B5EF4-FFF2-40B4-BE49-F238E27FC236}">
                <a16:creationId xmlns:a16="http://schemas.microsoft.com/office/drawing/2014/main" id="{089521DA-8B1E-2AC2-52BF-F0C2DD09FF74}"/>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7" name="Rectangle 36">
            <a:extLst>
              <a:ext uri="{FF2B5EF4-FFF2-40B4-BE49-F238E27FC236}">
                <a16:creationId xmlns:a16="http://schemas.microsoft.com/office/drawing/2014/main" id="{693860E0-2AED-9D8A-CD23-7689EF365FC3}"/>
              </a:ext>
            </a:extLst>
          </p:cNvPr>
          <p:cNvSpPr/>
          <p:nvPr userDrawn="1"/>
        </p:nvSpPr>
        <p:spPr>
          <a:xfrm>
            <a:off x="2621277" y="-184617"/>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38" name="TextBox 37">
            <a:extLst>
              <a:ext uri="{FF2B5EF4-FFF2-40B4-BE49-F238E27FC236}">
                <a16:creationId xmlns:a16="http://schemas.microsoft.com/office/drawing/2014/main" id="{99E8495D-3A7B-E096-9B08-6FDA16E34F8C}"/>
              </a:ext>
            </a:extLst>
          </p:cNvPr>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sp>
        <p:nvSpPr>
          <p:cNvPr id="39" name="Footer Placeholder 3">
            <a:extLst>
              <a:ext uri="{FF2B5EF4-FFF2-40B4-BE49-F238E27FC236}">
                <a16:creationId xmlns:a16="http://schemas.microsoft.com/office/drawing/2014/main" id="{C039E452-494A-BA37-1891-C62A9BEA7912}"/>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41" name="Straight Connector 40">
            <a:extLst>
              <a:ext uri="{FF2B5EF4-FFF2-40B4-BE49-F238E27FC236}">
                <a16:creationId xmlns:a16="http://schemas.microsoft.com/office/drawing/2014/main" id="{24F08D0A-7ACE-2815-1927-BDEB84CE4A4C}"/>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sp>
        <p:nvSpPr>
          <p:cNvPr id="42" name="Page Number">
            <a:extLst>
              <a:ext uri="{FF2B5EF4-FFF2-40B4-BE49-F238E27FC236}">
                <a16:creationId xmlns:a16="http://schemas.microsoft.com/office/drawing/2014/main" id="{ED3AEB9F-B591-8C83-38B3-50F9CE526E13}"/>
              </a:ext>
            </a:extLst>
          </p:cNvP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cxnSp>
        <p:nvCxnSpPr>
          <p:cNvPr id="43" name="Straight Connector 42">
            <a:extLst>
              <a:ext uri="{FF2B5EF4-FFF2-40B4-BE49-F238E27FC236}">
                <a16:creationId xmlns:a16="http://schemas.microsoft.com/office/drawing/2014/main" id="{FB64D93B-FB8E-EAEA-45AF-45FEFC602FAD}"/>
              </a:ext>
            </a:extLst>
          </p:cNvPr>
          <p:cNvCxnSpPr/>
          <p:nvPr userDrawn="1"/>
        </p:nvCxnSpPr>
        <p:spPr>
          <a:xfrm>
            <a:off x="449177" y="458429"/>
            <a:ext cx="686602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968536"/>
      </p:ext>
    </p:extLst>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24" r:id="rId4"/>
  </p:sldLayoutIdLst>
  <p:hf hdr="0" ftr="0" dt="0"/>
  <p:txStyles>
    <p:titleStyle>
      <a:lvl1pPr algn="l" rtl="0" eaLnBrk="1" fontAlgn="base" hangingPunct="1">
        <a:spcBef>
          <a:spcPct val="0"/>
        </a:spcBef>
        <a:spcAft>
          <a:spcPct val="0"/>
        </a:spcAft>
        <a:defRPr lang="en-US" sz="2000" b="0" kern="1200" smtClean="0">
          <a:solidFill>
            <a:schemeClr val="tx1"/>
          </a:solidFill>
          <a:latin typeface="+mn-lt"/>
          <a:ea typeface="+mj-ea"/>
          <a:cs typeface="Arial" pitchFamily="34" charset="0"/>
        </a:defRPr>
      </a:lvl1pPr>
      <a:lvl2pPr algn="l" rtl="0" eaLnBrk="1" fontAlgn="base" hangingPunct="1">
        <a:spcBef>
          <a:spcPct val="0"/>
        </a:spcBef>
        <a:spcAft>
          <a:spcPct val="0"/>
        </a:spcAft>
        <a:defRPr sz="1200" b="1">
          <a:solidFill>
            <a:srgbClr val="7399C6"/>
          </a:solidFill>
          <a:latin typeface="Arial Narrow" pitchFamily="34" charset="0"/>
        </a:defRPr>
      </a:lvl2pPr>
      <a:lvl3pPr algn="l" rtl="0" eaLnBrk="1" fontAlgn="base" hangingPunct="1">
        <a:spcBef>
          <a:spcPct val="0"/>
        </a:spcBef>
        <a:spcAft>
          <a:spcPct val="0"/>
        </a:spcAft>
        <a:defRPr sz="1200" b="1">
          <a:solidFill>
            <a:srgbClr val="7399C6"/>
          </a:solidFill>
          <a:latin typeface="Arial Narrow" pitchFamily="34" charset="0"/>
        </a:defRPr>
      </a:lvl3pPr>
      <a:lvl4pPr algn="l" rtl="0" eaLnBrk="1" fontAlgn="base" hangingPunct="1">
        <a:spcBef>
          <a:spcPct val="0"/>
        </a:spcBef>
        <a:spcAft>
          <a:spcPct val="0"/>
        </a:spcAft>
        <a:defRPr sz="1200" b="1">
          <a:solidFill>
            <a:srgbClr val="7399C6"/>
          </a:solidFill>
          <a:latin typeface="Arial Narrow" pitchFamily="34" charset="0"/>
        </a:defRPr>
      </a:lvl4pPr>
      <a:lvl5pPr algn="l" rtl="0" eaLnBrk="1" fontAlgn="base" hangingPunct="1">
        <a:spcBef>
          <a:spcPct val="0"/>
        </a:spcBef>
        <a:spcAft>
          <a:spcPct val="0"/>
        </a:spcAft>
        <a:defRPr sz="1200" b="1">
          <a:solidFill>
            <a:srgbClr val="7399C6"/>
          </a:solidFill>
          <a:latin typeface="Arial Narrow"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0" indent="0" algn="l" defTabSz="1019175" rtl="0" eaLnBrk="1" fontAlgn="base" hangingPunct="1">
        <a:lnSpc>
          <a:spcPct val="100000"/>
        </a:lnSpc>
        <a:spcBef>
          <a:spcPts val="600"/>
        </a:spcBef>
        <a:spcAft>
          <a:spcPct val="0"/>
        </a:spcAft>
        <a:defRPr lang="en-US" altLang="en-US" sz="900" kern="1200" spc="0" baseline="0" smtClean="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2390" userDrawn="1">
          <p15:clr>
            <a:srgbClr val="F26B43"/>
          </p15:clr>
        </p15:guide>
        <p15:guide id="9" pos="2505" userDrawn="1">
          <p15:clr>
            <a:srgbClr val="F26B43"/>
          </p15:clr>
        </p15:guide>
        <p15:guide id="10" pos="288" userDrawn="1">
          <p15:clr>
            <a:srgbClr val="F26B43"/>
          </p15:clr>
        </p15:guide>
        <p15:guide id="11" pos="4608" userDrawn="1">
          <p15:clr>
            <a:srgbClr val="F26B43"/>
          </p15:clr>
        </p15:guide>
        <p15:guide id="12" orient="horz" pos="288" userDrawn="1">
          <p15:clr>
            <a:srgbClr val="F26B43"/>
          </p15:clr>
        </p15:guide>
        <p15:guide id="13" orient="horz" pos="60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Text Placeholder 27"/>
          <p:cNvSpPr>
            <a:spLocks noGrp="1"/>
          </p:cNvSpPr>
          <p:nvPr>
            <p:ph type="body" sz="quarter" idx="22"/>
          </p:nvPr>
        </p:nvSpPr>
        <p:spPr>
          <a:xfrm>
            <a:off x="457200" y="5298245"/>
            <a:ext cx="3337560" cy="256032"/>
          </a:xfrm>
        </p:spPr>
        <p:txBody>
          <a:bodyPr/>
          <a:lstStyle/>
          <a:p>
            <a:r>
              <a:rPr lang="en-US" altLang="en-US" dirty="0"/>
              <a:t>MARKET VIEWS</a:t>
            </a:r>
          </a:p>
        </p:txBody>
      </p:sp>
      <p:sp>
        <p:nvSpPr>
          <p:cNvPr id="29" name="Text Placeholder 28"/>
          <p:cNvSpPr>
            <a:spLocks noGrp="1"/>
          </p:cNvSpPr>
          <p:nvPr>
            <p:ph type="body" sz="quarter" idx="23"/>
          </p:nvPr>
        </p:nvSpPr>
        <p:spPr>
          <a:xfrm>
            <a:off x="3979559" y="5298245"/>
            <a:ext cx="2991630" cy="286232"/>
          </a:xfrm>
        </p:spPr>
        <p:txBody>
          <a:bodyPr/>
          <a:lstStyle/>
          <a:p>
            <a:r>
              <a:rPr lang="en-US"/>
              <a:t>ASSET CLASS FORECASTS</a:t>
            </a:r>
            <a:r>
              <a:rPr lang="en-US" baseline="30000"/>
              <a:t>2</a:t>
            </a:r>
            <a:endParaRPr lang="en-US" baseline="30000" dirty="0"/>
          </a:p>
        </p:txBody>
      </p:sp>
      <p:sp>
        <p:nvSpPr>
          <p:cNvPr id="43" name="Text Placeholder 42"/>
          <p:cNvSpPr>
            <a:spLocks noGrp="1"/>
          </p:cNvSpPr>
          <p:nvPr>
            <p:ph type="body" sz="quarter" idx="24"/>
          </p:nvPr>
        </p:nvSpPr>
        <p:spPr>
          <a:xfrm>
            <a:off x="456089" y="9144000"/>
            <a:ext cx="6858000" cy="407914"/>
          </a:xfrm>
        </p:spPr>
        <p:txBody>
          <a:bodyPr/>
          <a:lstStyle/>
          <a:p>
            <a:r>
              <a:rPr lang="en-US" altLang="en-US" sz="750" dirty="0"/>
              <a:t>Source: MSCI, GS Global Investment Research (GIR), and Goldman Sachs Asset Management. As of September 2, 2024. “We/Our” refers to Goldman Sachs Asset Management. The Macro and Market Views expressed may differ from those of GIR and other divisions of Goldman Sachs and its affiliates. See page 4 for additional disclosures. The economic </a:t>
            </a:r>
            <a:r>
              <a:rPr lang="en-US" sz="750" dirty="0"/>
              <a:t>and market forecasts presented herein are for informational purposes as of the date of this document. There can be no assurance that the forecasts will be achieved. </a:t>
            </a:r>
            <a:r>
              <a:rPr lang="en-US" altLang="en-US" sz="750" b="1" dirty="0">
                <a:solidFill>
                  <a:schemeClr val="tx1">
                    <a:lumMod val="50000"/>
                    <a:lumOff val="50000"/>
                  </a:schemeClr>
                </a:solidFill>
              </a:rPr>
              <a:t>Past performance does not guarantee future results, which may vary. </a:t>
            </a:r>
          </a:p>
        </p:txBody>
      </p:sp>
      <p:sp>
        <p:nvSpPr>
          <p:cNvPr id="26" name="Text Placeholder 25"/>
          <p:cNvSpPr>
            <a:spLocks noGrp="1"/>
          </p:cNvSpPr>
          <p:nvPr>
            <p:ph type="body" sz="quarter" idx="20"/>
          </p:nvPr>
        </p:nvSpPr>
        <p:spPr>
          <a:xfrm>
            <a:off x="3977639" y="1877084"/>
            <a:ext cx="3334530" cy="199761"/>
          </a:xfrm>
        </p:spPr>
        <p:txBody>
          <a:bodyPr/>
          <a:lstStyle/>
          <a:p>
            <a:r>
              <a:rPr lang="en-US"/>
              <a:t>Chart of the month</a:t>
            </a:r>
            <a:r>
              <a:rPr lang="en-US" baseline="30000"/>
              <a:t>1</a:t>
            </a:r>
            <a:endParaRPr lang="en-US" baseline="30000" dirty="0"/>
          </a:p>
        </p:txBody>
      </p:sp>
      <p:sp>
        <p:nvSpPr>
          <p:cNvPr id="25" name="Text Placeholder 24"/>
          <p:cNvSpPr>
            <a:spLocks noGrp="1"/>
          </p:cNvSpPr>
          <p:nvPr>
            <p:ph type="body" sz="quarter" idx="19"/>
          </p:nvPr>
        </p:nvSpPr>
        <p:spPr/>
        <p:txBody>
          <a:bodyPr/>
          <a:lstStyle/>
          <a:p>
            <a:r>
              <a:rPr lang="en-US"/>
              <a:t>Macro views</a:t>
            </a:r>
            <a:endParaRPr lang="en-US" dirty="0"/>
          </a:p>
        </p:txBody>
      </p:sp>
      <p:sp>
        <p:nvSpPr>
          <p:cNvPr id="31" name="Text Placeholder 30"/>
          <p:cNvSpPr>
            <a:spLocks noGrp="1"/>
          </p:cNvSpPr>
          <p:nvPr>
            <p:ph type="body" sz="quarter" idx="25"/>
          </p:nvPr>
        </p:nvSpPr>
        <p:spPr/>
        <p:txBody>
          <a:bodyPr/>
          <a:lstStyle/>
          <a:p>
            <a:r>
              <a:rPr lang="en-US" dirty="0"/>
              <a:t>SEPTEMBER 2024</a:t>
            </a:r>
          </a:p>
        </p:txBody>
      </p:sp>
      <p:cxnSp>
        <p:nvCxnSpPr>
          <p:cNvPr id="65" name="Line"/>
          <p:cNvCxnSpPr>
            <a:cxnSpLocks/>
          </p:cNvCxnSpPr>
          <p:nvPr/>
        </p:nvCxnSpPr>
        <p:spPr>
          <a:xfrm>
            <a:off x="456089" y="5298245"/>
            <a:ext cx="3336925"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66" name="Text Placeholder 41"/>
          <p:cNvSpPr>
            <a:spLocks noGrp="1"/>
          </p:cNvSpPr>
          <p:nvPr>
            <p:ph type="body" sz="quarter" idx="21"/>
          </p:nvPr>
        </p:nvSpPr>
        <p:spPr>
          <a:xfrm>
            <a:off x="457200" y="5590127"/>
            <a:ext cx="3336925" cy="3207089"/>
          </a:xfrm>
        </p:spPr>
        <p:txBody>
          <a:bodyPr/>
          <a:lstStyle/>
          <a:p>
            <a:pPr>
              <a:spcBef>
                <a:spcPts val="300"/>
              </a:spcBef>
            </a:pPr>
            <a:r>
              <a:rPr lang="en-US" sz="800" b="1" dirty="0"/>
              <a:t>GLOBAL EARNINGS:</a:t>
            </a:r>
            <a:r>
              <a:rPr lang="en-US" sz="800" dirty="0"/>
              <a:t> </a:t>
            </a:r>
            <a:r>
              <a:rPr lang="en-GB" sz="800" dirty="0"/>
              <a:t>2Q earnings came in better than expected in DM markets with Japanese corporates reporting bigger EPS surprises than their US and European peers</a:t>
            </a:r>
            <a:r>
              <a:rPr lang="en-US" sz="800" dirty="0"/>
              <a:t>. In Europe and the US, </a:t>
            </a:r>
            <a:r>
              <a:rPr lang="en-GB" sz="800" dirty="0"/>
              <a:t>Cyclicals were the laggards, pulling Q2 beats and FY24 EPS momentum lower. </a:t>
            </a:r>
            <a:r>
              <a:rPr lang="en-US" sz="800" dirty="0"/>
              <a:t>In general, we conclude that consumer fears are greatly exaggerated with positive real income growth being supportive. That said, firms turned more cautious in their forward guidance citing economic and political uncertainty as key risks.</a:t>
            </a:r>
            <a:endParaRPr lang="en-US" sz="800" b="1" dirty="0"/>
          </a:p>
          <a:p>
            <a:pPr>
              <a:spcBef>
                <a:spcPts val="300"/>
              </a:spcBef>
            </a:pPr>
            <a:r>
              <a:rPr lang="en-US" sz="800" b="1" dirty="0"/>
              <a:t>US EQUITIES:</a:t>
            </a:r>
            <a:r>
              <a:rPr lang="en-US" sz="800" dirty="0"/>
              <a:t> Our colleagues in GIR believe the S&amp;P 500 is fairly valued at 5600, inclusive of 2025 earnings per share and valuation estimates of $256 and 22x, respectively. Considering current valuation levels, we expect forward equity returns to be commensurate with earnings growth over the medium-term. In the short-run, however, the top-heavy composition of the market may allow a handful of companies to drag the S&amp;P 500 meaningfully above/below our fair value estimates. We see a near-term path up to 6300 should AI-proximate mega-cap exceptionalism continue. Conversely, should earnings, guidance, or the monetization of AI productivity falter, these same companies could pull the market lower to 4800. </a:t>
            </a:r>
          </a:p>
          <a:p>
            <a:pPr>
              <a:spcBef>
                <a:spcPts val="300"/>
              </a:spcBef>
            </a:pPr>
            <a:r>
              <a:rPr lang="en-US" sz="800" b="1" dirty="0"/>
              <a:t>VOLATILITY: </a:t>
            </a:r>
            <a:r>
              <a:rPr lang="en-US" sz="800" dirty="0"/>
              <a:t>August’s brief yet powerful drawdown serves as a reminder that while the macro backdrop remains supportive, other market forces can amplify price activity. These include challenged liquidity, bouts of forced selling by levered ETFs, and breaking through technical thresholds for systematic traders. While these pressures have ameliorated of late, during the August 5</a:t>
            </a:r>
            <a:r>
              <a:rPr lang="en-US" sz="800" baseline="30000" dirty="0"/>
              <a:t>th</a:t>
            </a:r>
            <a:r>
              <a:rPr lang="en-US" sz="800" dirty="0"/>
              <a:t> selloff the market absorbed the year’s 5</a:t>
            </a:r>
            <a:r>
              <a:rPr lang="en-US" sz="800" baseline="30000" dirty="0"/>
              <a:t>th</a:t>
            </a:r>
            <a:r>
              <a:rPr lang="en-US" sz="800" dirty="0"/>
              <a:t> highest daily volume with its single lowest daily liquidity.</a:t>
            </a:r>
          </a:p>
          <a:p>
            <a:pPr>
              <a:spcBef>
                <a:spcPts val="300"/>
              </a:spcBef>
            </a:pPr>
            <a:endParaRPr lang="en-US" sz="800" b="1" dirty="0"/>
          </a:p>
          <a:p>
            <a:pPr>
              <a:spcBef>
                <a:spcPts val="300"/>
              </a:spcBef>
            </a:pPr>
            <a:endParaRPr lang="en-US" sz="800" b="1" dirty="0"/>
          </a:p>
        </p:txBody>
      </p:sp>
      <p:sp>
        <p:nvSpPr>
          <p:cNvPr id="22" name="object 42"/>
          <p:cNvSpPr/>
          <p:nvPr/>
        </p:nvSpPr>
        <p:spPr>
          <a:xfrm>
            <a:off x="3988588" y="5298245"/>
            <a:ext cx="3337560" cy="0"/>
          </a:xfrm>
          <a:custGeom>
            <a:avLst/>
            <a:gdLst/>
            <a:ahLst/>
            <a:cxnLst/>
            <a:rect l="l" t="t" r="r" b="b"/>
            <a:pathLst>
              <a:path w="3425825">
                <a:moveTo>
                  <a:pt x="0" y="0"/>
                </a:moveTo>
                <a:lnTo>
                  <a:pt x="3425825" y="0"/>
                </a:lnTo>
              </a:path>
            </a:pathLst>
          </a:custGeom>
          <a:ln w="6350">
            <a:solidFill>
              <a:srgbClr val="000000"/>
            </a:solidFill>
          </a:ln>
        </p:spPr>
        <p:txBody>
          <a:bodyPr wrap="square" lIns="0" tIns="0" rIns="0" bIns="0" rtlCol="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sz="1400" b="1" i="0" u="none" strike="noStrike" kern="1200" cap="none" spc="0" normalizeH="0" baseline="0" noProof="0" dirty="0">
              <a:ln>
                <a:noFill/>
              </a:ln>
              <a:solidFill>
                <a:prstClr val="black"/>
              </a:solidFill>
              <a:effectLst/>
              <a:uLnTx/>
              <a:uFillTx/>
              <a:latin typeface="Arial" pitchFamily="34" charset="0"/>
              <a:ea typeface="+mn-ea"/>
              <a:cs typeface="+mn-cs"/>
            </a:endParaRPr>
          </a:p>
        </p:txBody>
      </p:sp>
      <p:graphicFrame>
        <p:nvGraphicFramePr>
          <p:cNvPr id="23" name="Table Placeholder 228"/>
          <p:cNvGraphicFramePr>
            <a:graphicFrameLocks/>
          </p:cNvGraphicFramePr>
          <p:nvPr>
            <p:extLst>
              <p:ext uri="{D42A27DB-BD31-4B8C-83A1-F6EECF244321}">
                <p14:modId xmlns:p14="http://schemas.microsoft.com/office/powerpoint/2010/main" val="3322053534"/>
              </p:ext>
            </p:extLst>
          </p:nvPr>
        </p:nvGraphicFramePr>
        <p:xfrm>
          <a:off x="3984284" y="5544953"/>
          <a:ext cx="3329805" cy="3416167"/>
        </p:xfrm>
        <a:graphic>
          <a:graphicData uri="http://schemas.openxmlformats.org/drawingml/2006/table">
            <a:tbl>
              <a:tblPr/>
              <a:tblGrid>
                <a:gridCol w="1416939">
                  <a:extLst>
                    <a:ext uri="{9D8B030D-6E8A-4147-A177-3AD203B41FA5}">
                      <a16:colId xmlns:a16="http://schemas.microsoft.com/office/drawing/2014/main" val="20000"/>
                    </a:ext>
                  </a:extLst>
                </a:gridCol>
                <a:gridCol w="442793">
                  <a:extLst>
                    <a:ext uri="{9D8B030D-6E8A-4147-A177-3AD203B41FA5}">
                      <a16:colId xmlns:a16="http://schemas.microsoft.com/office/drawing/2014/main" val="20001"/>
                    </a:ext>
                  </a:extLst>
                </a:gridCol>
                <a:gridCol w="442793">
                  <a:extLst>
                    <a:ext uri="{9D8B030D-6E8A-4147-A177-3AD203B41FA5}">
                      <a16:colId xmlns:a16="http://schemas.microsoft.com/office/drawing/2014/main" val="20002"/>
                    </a:ext>
                  </a:extLst>
                </a:gridCol>
                <a:gridCol w="442793">
                  <a:extLst>
                    <a:ext uri="{9D8B030D-6E8A-4147-A177-3AD203B41FA5}">
                      <a16:colId xmlns:a16="http://schemas.microsoft.com/office/drawing/2014/main" val="20003"/>
                    </a:ext>
                  </a:extLst>
                </a:gridCol>
                <a:gridCol w="584487">
                  <a:extLst>
                    <a:ext uri="{9D8B030D-6E8A-4147-A177-3AD203B41FA5}">
                      <a16:colId xmlns:a16="http://schemas.microsoft.com/office/drawing/2014/main" val="20004"/>
                    </a:ext>
                  </a:extLst>
                </a:gridCol>
              </a:tblGrid>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endParaRPr kumimoji="0" lang="en-US" sz="900" b="0" i="0" u="none" strike="noStrike" cap="none" normalizeH="0" baseline="0" dirty="0">
                        <a:ln>
                          <a:noFill/>
                        </a:ln>
                        <a:solidFill>
                          <a:schemeClr val="tx1"/>
                        </a:solidFill>
                        <a:effectLst/>
                        <a:latin typeface="Arial Narrow" pitchFamily="34" charset="0"/>
                        <a:ea typeface="Arialnarrow"/>
                        <a:cs typeface="Arialnarrow"/>
                      </a:endParaRP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r>
                        <a:rPr kumimoji="0" lang="en-US" sz="900" b="1" i="0" u="none" strike="noStrike" cap="none" normalizeH="0" baseline="0" dirty="0">
                          <a:ln>
                            <a:noFill/>
                          </a:ln>
                          <a:solidFill>
                            <a:schemeClr val="tx1"/>
                          </a:solidFill>
                          <a:effectLst/>
                          <a:latin typeface="Arial Narrow" pitchFamily="34" charset="0"/>
                          <a:ea typeface="Arialnarrow"/>
                          <a:cs typeface="Arialnarrow"/>
                        </a:rPr>
                        <a:t>Current</a:t>
                      </a: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r>
                        <a:rPr kumimoji="0" lang="en-US" sz="900" b="1" i="0" u="none" strike="noStrike" cap="none" normalizeH="0" baseline="0" dirty="0">
                          <a:ln>
                            <a:noFill/>
                          </a:ln>
                          <a:solidFill>
                            <a:schemeClr val="tx1"/>
                          </a:solidFill>
                          <a:effectLst/>
                          <a:latin typeface="Arial Narrow" pitchFamily="34" charset="0"/>
                          <a:ea typeface="Arialnarrow"/>
                          <a:cs typeface="Arialnarrow"/>
                        </a:rPr>
                        <a:t>3m</a:t>
                      </a: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r>
                        <a:rPr kumimoji="0" lang="en-US" sz="900" b="1" i="0" u="none" strike="noStrike" cap="none" normalizeH="0" baseline="0" dirty="0">
                          <a:ln>
                            <a:noFill/>
                          </a:ln>
                          <a:solidFill>
                            <a:schemeClr val="tx1"/>
                          </a:solidFill>
                          <a:effectLst/>
                          <a:latin typeface="Arial Narrow" pitchFamily="34" charset="0"/>
                          <a:ea typeface="Arialnarrow"/>
                          <a:cs typeface="Arialnarrow"/>
                        </a:rPr>
                        <a:t>12m</a:t>
                      </a: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r>
                        <a:rPr kumimoji="0" lang="en-US" sz="900" b="1" i="0" u="none" strike="noStrike" cap="none" normalizeH="0" baseline="0" dirty="0">
                          <a:ln>
                            <a:noFill/>
                          </a:ln>
                          <a:solidFill>
                            <a:schemeClr val="tx1"/>
                          </a:solidFill>
                          <a:effectLst/>
                          <a:latin typeface="Arial Narrow" pitchFamily="34" charset="0"/>
                          <a:ea typeface="Arialnarrow"/>
                          <a:cs typeface="Arialnarrow"/>
                        </a:rPr>
                        <a:t>% ∆ to 12m</a:t>
                      </a: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0951">
                <a:tc gridSpan="5">
                  <a:txBody>
                    <a:bodyPr/>
                    <a:lstStyle/>
                    <a:p>
                      <a:pPr marL="0" marR="0" indent="0" algn="l" rtl="0" eaLnBrk="0" fontAlgn="base" latinLnBrk="0" hangingPunct="0">
                        <a:lnSpc>
                          <a:spcPct val="100000"/>
                        </a:lnSpc>
                        <a:spcBef>
                          <a:spcPts val="0"/>
                        </a:spcBef>
                        <a:spcAft>
                          <a:spcPts val="0"/>
                        </a:spcAft>
                      </a:pPr>
                      <a:r>
                        <a:rPr lang="en-US" sz="900" b="1" i="0" u="none" strike="noStrike" dirty="0">
                          <a:solidFill>
                            <a:schemeClr val="accent2"/>
                          </a:solidFill>
                          <a:effectLst/>
                          <a:latin typeface="Arial Narrow" panose="020B0606020202030204" pitchFamily="34" charset="0"/>
                        </a:rPr>
                        <a:t>EQUITIES</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66855733"/>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S&amp;P 500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5648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5400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5700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0.9</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STOXX Europe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525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510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540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MSCI Asia-Pacific Ex-Japan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577</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550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615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6.5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TOPIX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2713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2700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2900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6.9</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00951">
                <a:tc gridSpan="5">
                  <a:txBody>
                    <a:bodyPr/>
                    <a:lstStyle/>
                    <a:p>
                      <a:pPr marL="0" marR="0" indent="0" algn="l" rtl="0" eaLnBrk="0" fontAlgn="base" latinLnBrk="0" hangingPunct="0">
                        <a:lnSpc>
                          <a:spcPct val="100000"/>
                        </a:lnSpc>
                        <a:spcBef>
                          <a:spcPts val="0"/>
                        </a:spcBef>
                        <a:spcAft>
                          <a:spcPts val="0"/>
                        </a:spcAft>
                      </a:pPr>
                      <a:r>
                        <a:rPr lang="en-US" sz="900" b="1" i="0" u="none" strike="noStrike" dirty="0">
                          <a:solidFill>
                            <a:schemeClr val="accent3"/>
                          </a:solidFill>
                          <a:effectLst/>
                          <a:latin typeface="Arial Narrow" panose="020B0606020202030204" pitchFamily="34" charset="0"/>
                        </a:rPr>
                        <a:t>RATES</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6295783"/>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10-Year Treasury</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3.9</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4.3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4.2</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baseline="0" dirty="0">
                          <a:solidFill>
                            <a:schemeClr val="tx1"/>
                          </a:solidFill>
                          <a:effectLst/>
                          <a:latin typeface="Arial Narrow"/>
                        </a:rPr>
                        <a:t>25 bp</a:t>
                      </a: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10-Year Bund</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2.1</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-16 bp</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10-Year JGB</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0.9</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1.2</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1.7</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78 bp</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00951">
                <a:tc gridSpan="5">
                  <a:txBody>
                    <a:bodyPr/>
                    <a:lstStyle/>
                    <a:p>
                      <a:pPr marL="0" marR="0" indent="0" algn="l" rtl="0" eaLnBrk="0" fontAlgn="base" latinLnBrk="0" hangingPunct="0">
                        <a:lnSpc>
                          <a:spcPct val="100000"/>
                        </a:lnSpc>
                        <a:spcBef>
                          <a:spcPts val="0"/>
                        </a:spcBef>
                        <a:spcAft>
                          <a:spcPts val="0"/>
                        </a:spcAft>
                      </a:pPr>
                      <a:r>
                        <a:rPr lang="en-US" sz="900" b="1" i="0" u="none" strike="noStrike" dirty="0">
                          <a:solidFill>
                            <a:schemeClr val="accent6"/>
                          </a:solidFill>
                          <a:effectLst/>
                          <a:latin typeface="Arial Narrow" panose="020B0606020202030204" pitchFamily="34" charset="0"/>
                        </a:rPr>
                        <a:t>CURRENCIES</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50577974"/>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Euro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1.11</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1.05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1.08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Pound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1.31</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1.27</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1.32</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0.5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Yen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146</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155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150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00951">
                <a:tc gridSpan="5">
                  <a:txBody>
                    <a:bodyPr/>
                    <a:lstStyle/>
                    <a:p>
                      <a:pPr marL="0" marR="0" indent="0" algn="l" rtl="0" eaLnBrk="0" fontAlgn="base" latinLnBrk="0" hangingPunct="0">
                        <a:lnSpc>
                          <a:spcPct val="100000"/>
                        </a:lnSpc>
                        <a:spcBef>
                          <a:spcPts val="0"/>
                        </a:spcBef>
                        <a:spcAft>
                          <a:spcPts val="0"/>
                        </a:spcAft>
                      </a:pPr>
                      <a:r>
                        <a:rPr lang="en-US" sz="900" b="1" i="0" u="none" strike="noStrike" dirty="0">
                          <a:solidFill>
                            <a:schemeClr val="accent4"/>
                          </a:solidFill>
                          <a:effectLst/>
                          <a:latin typeface="Arial Narrow" panose="020B0606020202030204" pitchFamily="34" charset="0"/>
                        </a:rPr>
                        <a:t>REAL ASSETS</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41709724"/>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dirty="0">
                          <a:solidFill>
                            <a:schemeClr val="tx1"/>
                          </a:solidFill>
                          <a:effectLst/>
                          <a:latin typeface="Arial Narrow" panose="020B0606020202030204" pitchFamily="34" charset="0"/>
                        </a:rPr>
                        <a:t>Brent Crude Oil ($/</a:t>
                      </a:r>
                      <a:r>
                        <a:rPr lang="en-US" sz="900" b="0" i="0" u="none" strike="noStrike" dirty="0" err="1">
                          <a:solidFill>
                            <a:schemeClr val="tx1"/>
                          </a:solidFill>
                          <a:effectLst/>
                          <a:latin typeface="Arial Narrow" panose="020B0606020202030204" pitchFamily="34" charset="0"/>
                        </a:rPr>
                        <a:t>bbl</a:t>
                      </a:r>
                      <a:r>
                        <a:rPr lang="en-US" sz="900" b="0" i="0" u="none" strike="noStrike" dirty="0">
                          <a:solidFill>
                            <a:schemeClr val="tx1"/>
                          </a:solidFill>
                          <a:effectLst/>
                          <a:latin typeface="Arial Narrow" panose="020B0606020202030204" pitchFamily="34" charset="0"/>
                        </a:rPr>
                        <a:t>)</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78.8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81</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77</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dirty="0">
                          <a:solidFill>
                            <a:schemeClr val="tx1"/>
                          </a:solidFill>
                          <a:effectLst/>
                          <a:latin typeface="Arial Narrow" panose="020B0606020202030204" pitchFamily="34" charset="0"/>
                        </a:rPr>
                        <a:t>London Gold ($/troy oz)</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2505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2600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2700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7.8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
        <p:nvSpPr>
          <p:cNvPr id="7" name="Text Placeholder 40">
            <a:extLst>
              <a:ext uri="{FF2B5EF4-FFF2-40B4-BE49-F238E27FC236}">
                <a16:creationId xmlns:a16="http://schemas.microsoft.com/office/drawing/2014/main" id="{6349EAA4-2A68-9706-C744-9496EBFF5FBF}"/>
              </a:ext>
            </a:extLst>
          </p:cNvPr>
          <p:cNvSpPr>
            <a:spLocks noGrp="1"/>
          </p:cNvSpPr>
          <p:nvPr>
            <p:ph type="body" sz="quarter" idx="14"/>
          </p:nvPr>
        </p:nvSpPr>
        <p:spPr>
          <a:prstGeom prst="rect">
            <a:avLst/>
          </a:prstGeom>
        </p:spPr>
        <p:txBody>
          <a:bodyPr vert="horz" lIns="0" tIns="0" rIns="0" bIns="0" rtlCol="0">
            <a:noAutofit/>
          </a:bodyPr>
          <a:lstStyle>
            <a:lvl1pPr marL="0" indent="0" algn="l" defTabSz="1019175" rtl="0" eaLnBrk="1" fontAlgn="base" hangingPunct="1">
              <a:lnSpc>
                <a:spcPts val="1000"/>
              </a:lnSpc>
              <a:spcBef>
                <a:spcPts val="600"/>
              </a:spcBef>
              <a:spcAft>
                <a:spcPts val="0"/>
              </a:spcAft>
              <a:defRPr lang="en-US" altLang="en-US" sz="900" kern="1200" spc="0" baseline="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300"/>
              </a:spcBef>
            </a:pPr>
            <a:r>
              <a:rPr lang="en-US" sz="800" b="1" dirty="0"/>
              <a:t>RECESSION RISK: </a:t>
            </a:r>
            <a:r>
              <a:rPr lang="en-US" sz="800" dirty="0"/>
              <a:t>Recent bouts of weakness in the US labor market have heightened fears among many investors of a potential US recession. However, our </a:t>
            </a:r>
            <a:r>
              <a:rPr lang="en-US" altLang="en-US" sz="800" dirty="0"/>
              <a:t>economists i</a:t>
            </a:r>
            <a:r>
              <a:rPr lang="en-US" sz="800" dirty="0"/>
              <a:t>n GIR place the odds of a recession occurring in the next twelve months at just 20%, because 1) the rise in unemployment appears to be supply-driven, 2) GDP growth remains firm, and 3) the Fed has up to 525bps of easing capacity. </a:t>
            </a:r>
          </a:p>
          <a:p>
            <a:pPr>
              <a:spcBef>
                <a:spcPts val="300"/>
              </a:spcBef>
            </a:pPr>
            <a:r>
              <a:rPr lang="en-US" sz="800" b="1" dirty="0"/>
              <a:t>INFLATION: </a:t>
            </a:r>
            <a:r>
              <a:rPr lang="en-US" altLang="en-US" sz="800" dirty="0"/>
              <a:t>In the US, the soft </a:t>
            </a:r>
            <a:r>
              <a:rPr lang="en-US" sz="800" dirty="0"/>
              <a:t>PCE report in July and the downward revisions to the Q2 estimates should provide further evidence to the FOMC that disinflation is being sustained. Meanwhile, in the Euro area, the latest negotiated wage data showed a meaningful deceleration in Q2 suggesting that wage pressures have likely peaked. </a:t>
            </a:r>
          </a:p>
          <a:p>
            <a:pPr>
              <a:spcBef>
                <a:spcPts val="300"/>
              </a:spcBef>
            </a:pPr>
            <a:r>
              <a:rPr lang="en-US" sz="800" b="1" dirty="0"/>
              <a:t>MONETARY POLICY: </a:t>
            </a:r>
            <a:r>
              <a:rPr lang="en-US" sz="800" dirty="0"/>
              <a:t>Minutes from the July FOMC meeting and recent commentary from Fed Chairman Jerome Powell have further solidified the likelihood of a September cut. We expect the Fed to reduce the policy rate by just 25bps at its September meeting, barring further deterioration in the labor market. In Europe, the ECB is likely to deliver another 25bps rate cut in September while the BoE may wait until November.</a:t>
            </a:r>
            <a:endParaRPr lang="en-US" sz="800" dirty="0">
              <a:highlight>
                <a:srgbClr val="FF0000"/>
              </a:highlight>
            </a:endParaRPr>
          </a:p>
          <a:p>
            <a:pPr>
              <a:spcBef>
                <a:spcPts val="300"/>
              </a:spcBef>
            </a:pPr>
            <a:r>
              <a:rPr lang="en-US" sz="800" b="1" dirty="0"/>
              <a:t>US ELECTIONS</a:t>
            </a:r>
            <a:r>
              <a:rPr lang="en-US" sz="800" dirty="0"/>
              <a:t>: Vice President Kamala Harris has continued to gain ground on Former President Trump since becoming her party’s official nominee in August. Although we continue to see significant uncertainty around the eventual outcome of the upcoming election, Harris now leads Trump in both national and swing state polling. </a:t>
            </a:r>
          </a:p>
          <a:p>
            <a:pPr>
              <a:spcBef>
                <a:spcPts val="300"/>
              </a:spcBef>
            </a:pPr>
            <a:endParaRPr lang="en-US" sz="800" b="1" dirty="0"/>
          </a:p>
        </p:txBody>
      </p:sp>
      <p:pic>
        <p:nvPicPr>
          <p:cNvPr id="6" name="Picture 5">
            <a:extLst>
              <a:ext uri="{FF2B5EF4-FFF2-40B4-BE49-F238E27FC236}">
                <a16:creationId xmlns:a16="http://schemas.microsoft.com/office/drawing/2014/main" id="{7A14B4AB-BD8D-82B2-7E4A-66A04EAC1675}"/>
              </a:ext>
            </a:extLst>
          </p:cNvPr>
          <p:cNvPicPr>
            <a:picLocks noChangeAspect="1"/>
          </p:cNvPicPr>
          <p:nvPr/>
        </p:nvPicPr>
        <p:blipFill>
          <a:blip r:embed="rId3"/>
          <a:srcRect/>
          <a:stretch/>
        </p:blipFill>
        <p:spPr>
          <a:xfrm>
            <a:off x="3977639" y="2187980"/>
            <a:ext cx="3348509" cy="2932377"/>
          </a:xfrm>
          <a:prstGeom prst="rect">
            <a:avLst/>
          </a:prstGeom>
        </p:spPr>
      </p:pic>
      <p:sp>
        <p:nvSpPr>
          <p:cNvPr id="2" name="Rectangle 1">
            <a:extLst>
              <a:ext uri="{FF2B5EF4-FFF2-40B4-BE49-F238E27FC236}">
                <a16:creationId xmlns:a16="http://schemas.microsoft.com/office/drawing/2014/main" id="{040A70A9-2B3F-0590-2773-09684A744922}"/>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684079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9B328C-AC88-2A16-B8F6-EA2E3DECC831}"/>
              </a:ext>
            </a:extLst>
          </p:cNvPr>
          <p:cNvSpPr>
            <a:spLocks noGrp="1"/>
          </p:cNvSpPr>
          <p:nvPr>
            <p:ph type="body" sz="quarter" idx="44"/>
          </p:nvPr>
        </p:nvSpPr>
        <p:spPr/>
        <p:txBody>
          <a:bodyPr/>
          <a:lstStyle/>
          <a:p>
            <a:r>
              <a:rPr lang="en-US" dirty="0"/>
              <a:t>MARKET PULSE: SEPTEMBER 2024</a:t>
            </a:r>
          </a:p>
        </p:txBody>
      </p:sp>
      <p:sp>
        <p:nvSpPr>
          <p:cNvPr id="3" name="Text Placeholder 2">
            <a:extLst>
              <a:ext uri="{FF2B5EF4-FFF2-40B4-BE49-F238E27FC236}">
                <a16:creationId xmlns:a16="http://schemas.microsoft.com/office/drawing/2014/main" id="{83EE7D78-6589-E8D7-96EE-8F9D5F901A3F}"/>
              </a:ext>
            </a:extLst>
          </p:cNvPr>
          <p:cNvSpPr>
            <a:spLocks noGrp="1"/>
          </p:cNvSpPr>
          <p:nvPr>
            <p:ph type="body" sz="quarter" idx="13"/>
          </p:nvPr>
        </p:nvSpPr>
        <p:spPr/>
        <p:txBody>
          <a:bodyPr/>
          <a:lstStyle/>
          <a:p>
            <a:r>
              <a:rPr lang="en-US" dirty="0"/>
              <a:t>Sun Still Rising on Japanese Equities</a:t>
            </a:r>
          </a:p>
          <a:p>
            <a:r>
              <a:rPr lang="en-US" sz="900" b="0" dirty="0"/>
              <a:t>The unwinding of yen carry trades has weighed on Japanese equities recently, prompting the largest daily sell-off since 1987. While further strengthening of the yen and the uncertainty around a general election may result in continued market volatility, we think that the case for a strategic allocation to Japanese equities remains strong. The Japanese economy is experiencing a new dawn, which coupled with ongoing corporate governance reforms, should provide support to Japanese equities, especially those which are domestically-orientated. </a:t>
            </a:r>
          </a:p>
        </p:txBody>
      </p:sp>
      <p:sp>
        <p:nvSpPr>
          <p:cNvPr id="4" name="Text Placeholder 3">
            <a:extLst>
              <a:ext uri="{FF2B5EF4-FFF2-40B4-BE49-F238E27FC236}">
                <a16:creationId xmlns:a16="http://schemas.microsoft.com/office/drawing/2014/main" id="{80A55744-42E3-244F-92C5-539F29366D66}"/>
              </a:ext>
            </a:extLst>
          </p:cNvPr>
          <p:cNvSpPr>
            <a:spLocks noGrp="1"/>
          </p:cNvSpPr>
          <p:nvPr>
            <p:ph type="body" sz="quarter" idx="20"/>
          </p:nvPr>
        </p:nvSpPr>
        <p:spPr/>
        <p:txBody>
          <a:bodyPr/>
          <a:lstStyle/>
          <a:p>
            <a:r>
              <a:rPr lang="en-US" dirty="0"/>
              <a:t>Down, not out</a:t>
            </a:r>
          </a:p>
        </p:txBody>
      </p:sp>
      <p:sp>
        <p:nvSpPr>
          <p:cNvPr id="6" name="Text Placeholder 5">
            <a:extLst>
              <a:ext uri="{FF2B5EF4-FFF2-40B4-BE49-F238E27FC236}">
                <a16:creationId xmlns:a16="http://schemas.microsoft.com/office/drawing/2014/main" id="{24FF7606-F582-2364-4FB3-5482106FEEAA}"/>
              </a:ext>
            </a:extLst>
          </p:cNvPr>
          <p:cNvSpPr>
            <a:spLocks noGrp="1"/>
          </p:cNvSpPr>
          <p:nvPr>
            <p:ph type="body" sz="quarter" idx="33"/>
          </p:nvPr>
        </p:nvSpPr>
        <p:spPr/>
        <p:txBody>
          <a:bodyPr/>
          <a:lstStyle/>
          <a:p>
            <a:r>
              <a:rPr lang="en-US" dirty="0"/>
              <a:t>Source: </a:t>
            </a:r>
            <a:r>
              <a:rPr lang="en-US" dirty="0" err="1"/>
              <a:t>Macrobond</a:t>
            </a:r>
            <a:r>
              <a:rPr lang="en-US" dirty="0"/>
              <a:t>, and Goldman Sachs Asset Management.</a:t>
            </a:r>
          </a:p>
        </p:txBody>
      </p:sp>
      <p:sp>
        <p:nvSpPr>
          <p:cNvPr id="7" name="Text Placeholder 6">
            <a:extLst>
              <a:ext uri="{FF2B5EF4-FFF2-40B4-BE49-F238E27FC236}">
                <a16:creationId xmlns:a16="http://schemas.microsoft.com/office/drawing/2014/main" id="{530D90E7-D64F-E392-98F2-8C70B668479E}"/>
              </a:ext>
            </a:extLst>
          </p:cNvPr>
          <p:cNvSpPr>
            <a:spLocks noGrp="1"/>
          </p:cNvSpPr>
          <p:nvPr>
            <p:ph type="body" sz="quarter" idx="34"/>
          </p:nvPr>
        </p:nvSpPr>
        <p:spPr>
          <a:xfrm>
            <a:off x="5194297" y="2391511"/>
            <a:ext cx="2122625" cy="1642773"/>
          </a:xfrm>
        </p:spPr>
        <p:txBody>
          <a:bodyPr/>
          <a:lstStyle/>
          <a:p>
            <a:pPr>
              <a:lnSpc>
                <a:spcPts val="1000"/>
              </a:lnSpc>
              <a:spcBef>
                <a:spcPts val="0"/>
              </a:spcBef>
            </a:pPr>
            <a:r>
              <a:rPr lang="en-US" dirty="0"/>
              <a:t>Japanese equities suffered one of their worst days in history at the start of August, as the combination of weaker US macro data and a hawkish BoJ prompted the unwinding of carry trades with the yen as the funding currency. Since then, the </a:t>
            </a:r>
            <a:r>
              <a:rPr lang="en-US" dirty="0" err="1"/>
              <a:t>Topix</a:t>
            </a:r>
            <a:r>
              <a:rPr lang="en-US" dirty="0"/>
              <a:t> has recouped most of its losses and is now shy of its all-time high on July 11. While the yen is likely to appreciate further which could be a headwind, the fundamental case to owning Japanese equities remains intact, in our view.  </a:t>
            </a:r>
            <a:endParaRPr lang="en-US" dirty="0">
              <a:solidFill>
                <a:srgbClr val="FF0000"/>
              </a:solidFill>
            </a:endParaRPr>
          </a:p>
        </p:txBody>
      </p:sp>
      <p:sp>
        <p:nvSpPr>
          <p:cNvPr id="8" name="Text Placeholder 7">
            <a:extLst>
              <a:ext uri="{FF2B5EF4-FFF2-40B4-BE49-F238E27FC236}">
                <a16:creationId xmlns:a16="http://schemas.microsoft.com/office/drawing/2014/main" id="{5DC8FCA2-BE4B-8EE2-7DD7-1A43F6E2D3BE}"/>
              </a:ext>
            </a:extLst>
          </p:cNvPr>
          <p:cNvSpPr>
            <a:spLocks noGrp="1"/>
          </p:cNvSpPr>
          <p:nvPr>
            <p:ph type="body" sz="quarter" idx="35"/>
          </p:nvPr>
        </p:nvSpPr>
        <p:spPr>
          <a:xfrm>
            <a:off x="456089" y="4348969"/>
            <a:ext cx="6858000" cy="212366"/>
          </a:xfrm>
        </p:spPr>
        <p:txBody>
          <a:bodyPr/>
          <a:lstStyle/>
          <a:p>
            <a:r>
              <a:rPr lang="en-US" dirty="0"/>
              <a:t>A new dawn for the economy</a:t>
            </a:r>
          </a:p>
          <a:p>
            <a:endParaRPr lang="en-US" strike="sngStrike" dirty="0">
              <a:solidFill>
                <a:srgbClr val="FF0000"/>
              </a:solidFill>
            </a:endParaRPr>
          </a:p>
        </p:txBody>
      </p:sp>
      <p:sp>
        <p:nvSpPr>
          <p:cNvPr id="10" name="Text Placeholder 9">
            <a:extLst>
              <a:ext uri="{FF2B5EF4-FFF2-40B4-BE49-F238E27FC236}">
                <a16:creationId xmlns:a16="http://schemas.microsoft.com/office/drawing/2014/main" id="{35B9ABA8-D228-13C1-EC6B-E87436BBD957}"/>
              </a:ext>
            </a:extLst>
          </p:cNvPr>
          <p:cNvSpPr>
            <a:spLocks noGrp="1"/>
          </p:cNvSpPr>
          <p:nvPr>
            <p:ph type="body" sz="quarter" idx="37"/>
          </p:nvPr>
        </p:nvSpPr>
        <p:spPr/>
        <p:txBody>
          <a:bodyPr/>
          <a:lstStyle/>
          <a:p>
            <a:r>
              <a:rPr lang="en-US" dirty="0"/>
              <a:t>Source: Goldman Sachs Global Investment Research, and Goldman Sachs Asset Management.</a:t>
            </a:r>
          </a:p>
        </p:txBody>
      </p:sp>
      <p:sp>
        <p:nvSpPr>
          <p:cNvPr id="11" name="Text Placeholder 10">
            <a:extLst>
              <a:ext uri="{FF2B5EF4-FFF2-40B4-BE49-F238E27FC236}">
                <a16:creationId xmlns:a16="http://schemas.microsoft.com/office/drawing/2014/main" id="{2CD8BAD1-1BAB-28D3-0909-344A67AA4BF3}"/>
              </a:ext>
            </a:extLst>
          </p:cNvPr>
          <p:cNvSpPr>
            <a:spLocks noGrp="1"/>
          </p:cNvSpPr>
          <p:nvPr>
            <p:ph type="body" sz="quarter" idx="38"/>
          </p:nvPr>
        </p:nvSpPr>
        <p:spPr/>
        <p:txBody>
          <a:bodyPr/>
          <a:lstStyle/>
          <a:p>
            <a:pPr>
              <a:lnSpc>
                <a:spcPts val="1000"/>
              </a:lnSpc>
              <a:spcBef>
                <a:spcPts val="0"/>
              </a:spcBef>
            </a:pPr>
            <a:r>
              <a:rPr lang="en-US" dirty="0"/>
              <a:t>After experiencing three decades of low growth and deflation, we believe Japan economy is undergoing a structural shift led by a positive loop of rising wages and prices. </a:t>
            </a:r>
            <a:r>
              <a:rPr lang="en-GB" dirty="0"/>
              <a:t>Private consumption increased for the first time in five quarters in Q2, and we expect it to continue to recover, supported by improvements in real wages, and income tax cuts. This should help boost Japanese equities, especially those more domestically-exposed. </a:t>
            </a:r>
            <a:endParaRPr lang="en-US" dirty="0"/>
          </a:p>
        </p:txBody>
      </p:sp>
      <p:sp>
        <p:nvSpPr>
          <p:cNvPr id="12" name="Text Placeholder 11">
            <a:extLst>
              <a:ext uri="{FF2B5EF4-FFF2-40B4-BE49-F238E27FC236}">
                <a16:creationId xmlns:a16="http://schemas.microsoft.com/office/drawing/2014/main" id="{C2403D9E-1D01-4480-F44D-32018AEEA4CB}"/>
              </a:ext>
            </a:extLst>
          </p:cNvPr>
          <p:cNvSpPr>
            <a:spLocks noGrp="1"/>
          </p:cNvSpPr>
          <p:nvPr>
            <p:ph type="body" sz="quarter" idx="40"/>
          </p:nvPr>
        </p:nvSpPr>
        <p:spPr/>
        <p:txBody>
          <a:bodyPr/>
          <a:lstStyle/>
          <a:p>
            <a:r>
              <a:rPr lang="en-US" dirty="0"/>
              <a:t>Increasing corporate value</a:t>
            </a:r>
          </a:p>
        </p:txBody>
      </p:sp>
      <p:sp>
        <p:nvSpPr>
          <p:cNvPr id="14" name="Text Placeholder 13">
            <a:extLst>
              <a:ext uri="{FF2B5EF4-FFF2-40B4-BE49-F238E27FC236}">
                <a16:creationId xmlns:a16="http://schemas.microsoft.com/office/drawing/2014/main" id="{59B128CE-FEE5-2128-85D3-0B5005C58ADD}"/>
              </a:ext>
            </a:extLst>
          </p:cNvPr>
          <p:cNvSpPr>
            <a:spLocks noGrp="1"/>
          </p:cNvSpPr>
          <p:nvPr>
            <p:ph type="body" sz="quarter" idx="42"/>
          </p:nvPr>
        </p:nvSpPr>
        <p:spPr>
          <a:xfrm>
            <a:off x="5195087" y="8362192"/>
            <a:ext cx="2216214" cy="294029"/>
          </a:xfrm>
        </p:spPr>
        <p:txBody>
          <a:bodyPr/>
          <a:lstStyle/>
          <a:p>
            <a:r>
              <a:rPr lang="en-US" dirty="0"/>
              <a:t>Source: </a:t>
            </a:r>
            <a:r>
              <a:rPr lang="en-GB" dirty="0"/>
              <a:t>Bloomberg, Daiwa Institute of Research, and Goldman Sachs Asset Management</a:t>
            </a:r>
            <a:endParaRPr lang="en-US" dirty="0"/>
          </a:p>
        </p:txBody>
      </p:sp>
      <p:sp>
        <p:nvSpPr>
          <p:cNvPr id="15" name="Text Placeholder 14">
            <a:extLst>
              <a:ext uri="{FF2B5EF4-FFF2-40B4-BE49-F238E27FC236}">
                <a16:creationId xmlns:a16="http://schemas.microsoft.com/office/drawing/2014/main" id="{D702C0B4-44F1-8370-F0EE-4B39104458B2}"/>
              </a:ext>
            </a:extLst>
          </p:cNvPr>
          <p:cNvSpPr>
            <a:spLocks noGrp="1"/>
          </p:cNvSpPr>
          <p:nvPr>
            <p:ph type="body" sz="quarter" idx="43"/>
          </p:nvPr>
        </p:nvSpPr>
        <p:spPr>
          <a:xfrm>
            <a:off x="5195086" y="6777475"/>
            <a:ext cx="2202307" cy="1645920"/>
          </a:xfrm>
        </p:spPr>
        <p:txBody>
          <a:bodyPr/>
          <a:lstStyle/>
          <a:p>
            <a:pPr>
              <a:lnSpc>
                <a:spcPts val="1000"/>
              </a:lnSpc>
              <a:spcBef>
                <a:spcPts val="0"/>
              </a:spcBef>
            </a:pPr>
            <a:r>
              <a:rPr lang="en-US" altLang="en-US" spc="-10" dirty="0"/>
              <a:t>Alongside an improving macro backdrop, the Tokyo Stock Exchange is pursuing corporate governance reforms aimed at increasing corporate value. Progress has been remarkable so far, especially in the Prime segment, but there is more room for improvement. We believe that Japanese companies will be increasingly focused on returning value to their shareholders, via share buybacks and the unwinding of cross-shareholdings. This is likely to attract more investors into the market. </a:t>
            </a:r>
          </a:p>
        </p:txBody>
      </p:sp>
      <p:sp>
        <p:nvSpPr>
          <p:cNvPr id="16" name="Text Placeholder 15">
            <a:extLst>
              <a:ext uri="{FF2B5EF4-FFF2-40B4-BE49-F238E27FC236}">
                <a16:creationId xmlns:a16="http://schemas.microsoft.com/office/drawing/2014/main" id="{6F0ACBFF-A705-B6D1-B50A-92374168DBEF}"/>
              </a:ext>
            </a:extLst>
          </p:cNvPr>
          <p:cNvSpPr>
            <a:spLocks noGrp="1"/>
          </p:cNvSpPr>
          <p:nvPr>
            <p:ph type="body" sz="quarter" idx="24"/>
          </p:nvPr>
        </p:nvSpPr>
        <p:spPr>
          <a:xfrm>
            <a:off x="456089" y="8745199"/>
            <a:ext cx="6858000" cy="806716"/>
          </a:xfrm>
        </p:spPr>
        <p:txBody>
          <a:bodyPr/>
          <a:lstStyle/>
          <a:p>
            <a:r>
              <a:rPr lang="en-US" altLang="en-US" sz="750" dirty="0"/>
              <a:t>“We/Our” refers to Goldman Sachs Asset Management. </a:t>
            </a:r>
            <a:r>
              <a:rPr lang="en-US" sz="750" dirty="0"/>
              <a:t>Top Section Notes: Source: </a:t>
            </a:r>
            <a:r>
              <a:rPr lang="en-US" sz="750" dirty="0" err="1"/>
              <a:t>Macrobond</a:t>
            </a:r>
            <a:r>
              <a:rPr lang="en-US" sz="750" dirty="0"/>
              <a:t> and Goldman Sachs Asset Management. As of August 28, 2024. Middle Section Notes: Source: Goldman Sachs Global Investment Research and Goldman Sachs Asset Management. As of August 28, 2024. Bottom Section Notes: </a:t>
            </a:r>
            <a:r>
              <a:rPr lang="en-GB" sz="750" dirty="0"/>
              <a:t>Bloomberg, Daiwa Institute of Research, and Goldman Sachs Asset Management.</a:t>
            </a:r>
            <a:r>
              <a:rPr lang="en-US" sz="750" dirty="0"/>
              <a:t> As of August 28, 2024. The latest TOPIX P/B Value data is as of July 31, 2024, and the latest Share Buybacks (Yen, </a:t>
            </a:r>
            <a:r>
              <a:rPr lang="en-US" sz="750" dirty="0" err="1"/>
              <a:t>tn</a:t>
            </a:r>
            <a:r>
              <a:rPr lang="en-US" sz="750" dirty="0"/>
              <a:t>) data is annualized with the existing 2024 data. *Latest data for the number of cross-shareholdings issues is as of December 2022. The economic and market forecasts presented herein are for informational purposes as of the date of this document. There is no guarantee that objectives will be met. There can be no assurance that forecasts will be achieved. Please see additional disclosures at the end of this document. </a:t>
            </a:r>
            <a:r>
              <a:rPr lang="en-US" sz="750" b="1" dirty="0"/>
              <a:t>Past performance does not guarantee future results, which may vary.</a:t>
            </a:r>
          </a:p>
        </p:txBody>
      </p:sp>
      <p:sp>
        <p:nvSpPr>
          <p:cNvPr id="9" name="Rectangle 8">
            <a:extLst>
              <a:ext uri="{FF2B5EF4-FFF2-40B4-BE49-F238E27FC236}">
                <a16:creationId xmlns:a16="http://schemas.microsoft.com/office/drawing/2014/main" id="{54FC6620-76D0-8FB3-0175-73086CE6379E}"/>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pic>
        <p:nvPicPr>
          <p:cNvPr id="13" name="Content Placeholder 30">
            <a:extLst>
              <a:ext uri="{FF2B5EF4-FFF2-40B4-BE49-F238E27FC236}">
                <a16:creationId xmlns:a16="http://schemas.microsoft.com/office/drawing/2014/main" id="{64516E86-C4B3-C21A-60F4-7D59F044CF4D}"/>
              </a:ext>
            </a:extLst>
          </p:cNvPr>
          <p:cNvPicPr>
            <a:picLocks noGrp="1" noChangeAspect="1"/>
          </p:cNvPicPr>
          <p:nvPr>
            <p:ph sz="quarter" idx="32"/>
          </p:nvPr>
        </p:nvPicPr>
        <p:blipFill>
          <a:blip r:embed="rId3"/>
          <a:srcRect/>
          <a:stretch/>
        </p:blipFill>
        <p:spPr>
          <a:xfrm>
            <a:off x="433643" y="2371725"/>
            <a:ext cx="4655626" cy="1828800"/>
          </a:xfrm>
        </p:spPr>
      </p:pic>
      <p:pic>
        <p:nvPicPr>
          <p:cNvPr id="17" name="Content Placeholder 30">
            <a:extLst>
              <a:ext uri="{FF2B5EF4-FFF2-40B4-BE49-F238E27FC236}">
                <a16:creationId xmlns:a16="http://schemas.microsoft.com/office/drawing/2014/main" id="{CDEDFF7D-A2A9-4480-29C5-57C377F50E5B}"/>
              </a:ext>
            </a:extLst>
          </p:cNvPr>
          <p:cNvPicPr>
            <a:picLocks noChangeAspect="1"/>
          </p:cNvPicPr>
          <p:nvPr/>
        </p:nvPicPr>
        <p:blipFill>
          <a:blip r:embed="rId4"/>
          <a:srcRect/>
          <a:stretch/>
        </p:blipFill>
        <p:spPr>
          <a:xfrm>
            <a:off x="434615" y="4580984"/>
            <a:ext cx="4653681" cy="1828261"/>
          </a:xfrm>
          <a:prstGeom prst="rect">
            <a:avLst/>
          </a:prstGeom>
        </p:spPr>
      </p:pic>
      <p:pic>
        <p:nvPicPr>
          <p:cNvPr id="18" name="Content Placeholder 35">
            <a:extLst>
              <a:ext uri="{FF2B5EF4-FFF2-40B4-BE49-F238E27FC236}">
                <a16:creationId xmlns:a16="http://schemas.microsoft.com/office/drawing/2014/main" id="{2D83A302-12F5-D30D-D0A2-01A571BD9B5E}"/>
              </a:ext>
            </a:extLst>
          </p:cNvPr>
          <p:cNvPicPr>
            <a:picLocks noChangeAspect="1"/>
          </p:cNvPicPr>
          <p:nvPr/>
        </p:nvPicPr>
        <p:blipFill>
          <a:blip r:embed="rId5"/>
          <a:srcRect/>
          <a:stretch/>
        </p:blipFill>
        <p:spPr>
          <a:xfrm>
            <a:off x="433929" y="6789738"/>
            <a:ext cx="4655053" cy="1828800"/>
          </a:xfrm>
          <a:prstGeom prst="rect">
            <a:avLst/>
          </a:prstGeom>
        </p:spPr>
      </p:pic>
    </p:spTree>
    <p:extLst>
      <p:ext uri="{BB962C8B-B14F-4D97-AF65-F5344CB8AC3E}">
        <p14:creationId xmlns:p14="http://schemas.microsoft.com/office/powerpoint/2010/main" val="273809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44"/>
          </p:nvPr>
        </p:nvSpPr>
        <p:spPr/>
        <p:txBody>
          <a:bodyPr/>
          <a:lstStyle/>
          <a:p>
            <a:r>
              <a:rPr lang="en-US" dirty="0"/>
              <a:t>MARKET PULSE: SEPTEMBER 2024</a:t>
            </a:r>
          </a:p>
        </p:txBody>
      </p:sp>
      <p:sp>
        <p:nvSpPr>
          <p:cNvPr id="11" name="Text Placeholder 10"/>
          <p:cNvSpPr>
            <a:spLocks noGrp="1"/>
          </p:cNvSpPr>
          <p:nvPr>
            <p:ph sz="quarter" idx="15"/>
          </p:nvPr>
        </p:nvSpPr>
        <p:spPr bwMode="gray">
          <a:xfrm>
            <a:off x="457200" y="893283"/>
            <a:ext cx="6858000" cy="8229600"/>
          </a:xfrm>
        </p:spPr>
        <p:txBody>
          <a:bodyPr wrap="square"/>
          <a:lstStyle/>
          <a:p>
            <a:pPr>
              <a:lnSpc>
                <a:spcPct val="105000"/>
              </a:lnSpc>
              <a:spcBef>
                <a:spcPts val="400"/>
              </a:spcBef>
            </a:pPr>
            <a:r>
              <a:rPr lang="en-US" b="1" dirty="0"/>
              <a:t>Important Information</a:t>
            </a:r>
            <a:endParaRPr lang="en-US" b="1" spc="0" dirty="0"/>
          </a:p>
          <a:p>
            <a:pPr marL="114300" indent="-114300">
              <a:lnSpc>
                <a:spcPct val="105000"/>
              </a:lnSpc>
              <a:spcBef>
                <a:spcPts val="400"/>
              </a:spcBef>
              <a:buFontTx/>
              <a:buAutoNum type="arabicPeriod"/>
            </a:pPr>
            <a:r>
              <a:rPr lang="en-US" altLang="en-US" spc="0" dirty="0"/>
              <a:t>Chart Source: </a:t>
            </a:r>
            <a:r>
              <a:rPr lang="en-GB" altLang="en-US" spc="0" dirty="0"/>
              <a:t>St. Louis Federal Reserve. As of July 31, 2024. Chart shows the unemployment rate and job openings rate from June 2009 through June 2024. Each plot reflects the unemployment rate (x-axis) and job openings rate (y-axis) for each month of data. </a:t>
            </a:r>
            <a:endParaRPr lang="en-US" altLang="en-US" spc="0" dirty="0"/>
          </a:p>
          <a:p>
            <a:pPr marL="114300" indent="-114300">
              <a:lnSpc>
                <a:spcPct val="105000"/>
              </a:lnSpc>
              <a:spcBef>
                <a:spcPts val="400"/>
              </a:spcBef>
              <a:buFontTx/>
              <a:buAutoNum type="arabicPeriod"/>
            </a:pPr>
            <a:r>
              <a:rPr lang="en-US" altLang="en-US" spc="0" dirty="0"/>
              <a:t>Price targets of major asset classes are provided by Goldman Sachs Global Investment Research. Source: “</a:t>
            </a:r>
            <a:r>
              <a:rPr lang="en-GB" altLang="en-US" spc="0" dirty="0"/>
              <a:t>Global equities, up 2.4% in August, are making new highs</a:t>
            </a:r>
            <a:r>
              <a:rPr lang="en-US" altLang="en-US" dirty="0"/>
              <a:t>” </a:t>
            </a:r>
            <a:r>
              <a:rPr lang="en-US" altLang="en-US" spc="0" dirty="0"/>
              <a:t>– September 2, 2024.</a:t>
            </a:r>
          </a:p>
          <a:p>
            <a:pPr>
              <a:lnSpc>
                <a:spcPct val="105000"/>
              </a:lnSpc>
              <a:spcBef>
                <a:spcPts val="400"/>
              </a:spcBef>
            </a:pPr>
            <a:r>
              <a:rPr lang="en-US" b="1" spc="0" dirty="0"/>
              <a:t>Page 1 Definitions</a:t>
            </a:r>
          </a:p>
          <a:p>
            <a:pPr>
              <a:lnSpc>
                <a:spcPct val="105000"/>
              </a:lnSpc>
              <a:spcBef>
                <a:spcPts val="400"/>
              </a:spcBef>
            </a:pPr>
            <a:r>
              <a:rPr lang="en-US" altLang="en-US" spc="-10" dirty="0"/>
              <a:t>GIR refers to Goldman Sachs Global Investment Research</a:t>
            </a:r>
          </a:p>
          <a:p>
            <a:pPr>
              <a:lnSpc>
                <a:spcPct val="105000"/>
              </a:lnSpc>
              <a:spcBef>
                <a:spcPts val="400"/>
              </a:spcBef>
            </a:pPr>
            <a:r>
              <a:rPr lang="en-US" altLang="en-US" spc="-10" dirty="0"/>
              <a:t>GDP refers to gross domestic product</a:t>
            </a:r>
          </a:p>
          <a:p>
            <a:pPr>
              <a:lnSpc>
                <a:spcPct val="105000"/>
              </a:lnSpc>
              <a:spcBef>
                <a:spcPts val="400"/>
              </a:spcBef>
            </a:pPr>
            <a:r>
              <a:rPr lang="en-US" altLang="en-US" spc="-10" dirty="0"/>
              <a:t>Fed refers to the Federal Reserve</a:t>
            </a:r>
          </a:p>
          <a:p>
            <a:pPr>
              <a:lnSpc>
                <a:spcPct val="105000"/>
              </a:lnSpc>
              <a:spcBef>
                <a:spcPts val="400"/>
              </a:spcBef>
            </a:pPr>
            <a:r>
              <a:rPr lang="en-US" altLang="en-US" spc="-10" dirty="0"/>
              <a:t>Bps refers to basis points</a:t>
            </a:r>
          </a:p>
          <a:p>
            <a:pPr>
              <a:lnSpc>
                <a:spcPct val="105000"/>
              </a:lnSpc>
              <a:spcBef>
                <a:spcPts val="400"/>
              </a:spcBef>
            </a:pPr>
            <a:r>
              <a:rPr lang="en-US" altLang="en-US" spc="-10" dirty="0"/>
              <a:t>FOMC refers to the Federal Open Market Committee</a:t>
            </a:r>
          </a:p>
          <a:p>
            <a:pPr>
              <a:lnSpc>
                <a:spcPct val="105000"/>
              </a:lnSpc>
              <a:spcBef>
                <a:spcPts val="400"/>
              </a:spcBef>
            </a:pPr>
            <a:r>
              <a:rPr lang="en-US" altLang="en-US" spc="-10" dirty="0"/>
              <a:t>AI refers to artificial intelligence</a:t>
            </a:r>
          </a:p>
          <a:p>
            <a:pPr>
              <a:lnSpc>
                <a:spcPct val="105000"/>
              </a:lnSpc>
              <a:spcBef>
                <a:spcPts val="400"/>
              </a:spcBef>
            </a:pPr>
            <a:r>
              <a:rPr lang="en-US" altLang="en-US" spc="-10" dirty="0"/>
              <a:t>Levered ETF refers to a leveraged exchange traded fund that uses financial derivatives and debt to amplify the returns of an underlying index</a:t>
            </a:r>
          </a:p>
          <a:p>
            <a:pPr>
              <a:lnSpc>
                <a:spcPct val="105000"/>
              </a:lnSpc>
              <a:spcBef>
                <a:spcPts val="400"/>
              </a:spcBef>
            </a:pPr>
            <a:r>
              <a:rPr lang="en-US" altLang="en-US" spc="-10" dirty="0"/>
              <a:t>August 5</a:t>
            </a:r>
            <a:r>
              <a:rPr lang="en-US" altLang="en-US" spc="-10" baseline="30000" dirty="0"/>
              <a:t>th</a:t>
            </a:r>
            <a:r>
              <a:rPr lang="en-US" altLang="en-US" spc="-10" dirty="0"/>
              <a:t> daily volume and liquidity according to Goldman Sachs Global Markets</a:t>
            </a:r>
          </a:p>
          <a:p>
            <a:pPr>
              <a:lnSpc>
                <a:spcPct val="105000"/>
              </a:lnSpc>
              <a:spcBef>
                <a:spcPts val="400"/>
              </a:spcBef>
            </a:pPr>
            <a:r>
              <a:rPr lang="en-US" b="1" spc="0" dirty="0"/>
              <a:t>Page 2 Notes</a:t>
            </a:r>
          </a:p>
          <a:p>
            <a:pPr>
              <a:lnSpc>
                <a:spcPct val="105000"/>
              </a:lnSpc>
              <a:spcBef>
                <a:spcPts val="400"/>
              </a:spcBef>
            </a:pPr>
            <a:r>
              <a:rPr lang="en-GB" dirty="0"/>
              <a:t>Top Section Notes: Chart shows the daily percentage change of the TOPIX Index from January 21, 1976 to August 28, 2024 . It highlights the biggest drawdowns including a 15% drop on October 20, 1987 and a 12% decline on August 5, 2024. </a:t>
            </a:r>
          </a:p>
          <a:p>
            <a:pPr>
              <a:lnSpc>
                <a:spcPct val="105000"/>
              </a:lnSpc>
              <a:spcBef>
                <a:spcPts val="400"/>
              </a:spcBef>
            </a:pPr>
            <a:r>
              <a:rPr lang="en-GB" spc="0" dirty="0"/>
              <a:t>Middle Section Notes: Chart shows the year-over-year percentage change in nominal GDP growth for the US, Euro Area, United Kingdom, and Japan. The chart compares historical annual growth rates from 2010-2019 </a:t>
            </a:r>
            <a:r>
              <a:rPr lang="en-GB" dirty="0"/>
              <a:t>with</a:t>
            </a:r>
            <a:r>
              <a:rPr lang="en-GB" spc="0" dirty="0"/>
              <a:t> projections from Goldman Sachs Investment Research (GIR) for 2025. This chart emphasizes regional economic outlooks and potential growth trajectories, particularly in Japan.</a:t>
            </a:r>
          </a:p>
          <a:p>
            <a:pPr>
              <a:lnSpc>
                <a:spcPct val="105000"/>
              </a:lnSpc>
              <a:spcBef>
                <a:spcPts val="400"/>
              </a:spcBef>
            </a:pPr>
            <a:r>
              <a:rPr lang="en-GB" spc="0" dirty="0"/>
              <a:t>Bottom Section Notes: Chart shows the evolution of corporate governance in Japan by comparing the Price-to-Book (P/B) value, share buybacks in trillions of yen, and the number of cross-shareholding issues between 2012, 2019, and the latest available data. The chart communicates the impact that governance reforms have on corporate value and shareholder returns, which reflects an ongoing shift towards increased corporate transparency and efficiency.</a:t>
            </a:r>
          </a:p>
          <a:p>
            <a:pPr>
              <a:lnSpc>
                <a:spcPct val="105000"/>
              </a:lnSpc>
              <a:spcBef>
                <a:spcPts val="400"/>
              </a:spcBef>
            </a:pPr>
            <a:r>
              <a:rPr lang="en-US" altLang="en-US" b="1" spc="0" dirty="0"/>
              <a:t>Index Benchmarks</a:t>
            </a:r>
          </a:p>
          <a:p>
            <a:pPr>
              <a:lnSpc>
                <a:spcPct val="110000"/>
              </a:lnSpc>
              <a:spcBef>
                <a:spcPts val="500"/>
              </a:spcBef>
            </a:pPr>
            <a:r>
              <a:rPr lang="en-US" altLang="en-US" spc="0" dirty="0"/>
              <a:t>The </a:t>
            </a:r>
            <a:r>
              <a:rPr lang="en-US" altLang="en-US" b="1" spc="0" dirty="0"/>
              <a:t>S&amp;P 500 Index </a:t>
            </a:r>
            <a:r>
              <a:rPr lang="en-US" altLang="en-US" spc="0" dirty="0"/>
              <a:t>is the Standard &amp; Poor's 500 Composite Stock Prices Index of 500 stocks, an unmanaged index of common stock prices. The index figures do not reflect any deduction for fees, expenses or taxes. It is not possible to invest directly in an unmanaged index.</a:t>
            </a:r>
          </a:p>
          <a:p>
            <a:pPr>
              <a:lnSpc>
                <a:spcPct val="110000"/>
              </a:lnSpc>
              <a:spcBef>
                <a:spcPts val="500"/>
              </a:spcBef>
            </a:pPr>
            <a:r>
              <a:rPr lang="en-US" altLang="en-US" spc="0" dirty="0"/>
              <a:t>The </a:t>
            </a:r>
            <a:r>
              <a:rPr lang="en-US" altLang="en-US" b="1" spc="0" dirty="0"/>
              <a:t>Nasdaq Composite Index </a:t>
            </a:r>
            <a:r>
              <a:rPr lang="en-US" altLang="en-US" spc="0" dirty="0"/>
              <a:t>is a broad-based market index that includes more than 3700 stocks listed on the Nasdaq stock exchange.</a:t>
            </a:r>
          </a:p>
          <a:p>
            <a:pPr>
              <a:lnSpc>
                <a:spcPct val="110000"/>
              </a:lnSpc>
              <a:spcBef>
                <a:spcPts val="500"/>
              </a:spcBef>
            </a:pPr>
            <a:r>
              <a:rPr lang="en-US" altLang="en-US" spc="0" dirty="0"/>
              <a:t>The </a:t>
            </a:r>
            <a:r>
              <a:rPr lang="en-US" altLang="en-US" b="1" spc="0" dirty="0"/>
              <a:t>STOXX Europe 600 Index </a:t>
            </a:r>
            <a:r>
              <a:rPr lang="en-US" altLang="en-US" spc="0" dirty="0"/>
              <a:t>is derived from the STOXX Europe Total Market Index (TMI) and is a subset of the STOXX Global 1800 Index. With a fixed number of 600 components, the STOXX Europe 600 Index represents large, mid and small capitalization companies across 18 countries of the European region. </a:t>
            </a:r>
          </a:p>
          <a:p>
            <a:pPr>
              <a:lnSpc>
                <a:spcPct val="110000"/>
              </a:lnSpc>
              <a:spcBef>
                <a:spcPts val="500"/>
              </a:spcBef>
            </a:pPr>
            <a:r>
              <a:rPr lang="en-US" altLang="en-US" spc="0" dirty="0"/>
              <a:t>The </a:t>
            </a:r>
            <a:r>
              <a:rPr lang="en-US" altLang="en-US" b="1" spc="0" dirty="0"/>
              <a:t>Japan TOPIX Index </a:t>
            </a:r>
            <a:r>
              <a:rPr lang="en-US" altLang="en-US" spc="0" dirty="0"/>
              <a:t>is a capitalization-weighted index of the largest companies and corporations that are found in the First Section of the Tokyo Stock Exchange.</a:t>
            </a:r>
          </a:p>
          <a:p>
            <a:pPr>
              <a:lnSpc>
                <a:spcPct val="110000"/>
              </a:lnSpc>
              <a:spcBef>
                <a:spcPts val="500"/>
              </a:spcBef>
            </a:pPr>
            <a:r>
              <a:rPr lang="en-US" dirty="0"/>
              <a:t>The </a:t>
            </a:r>
            <a:r>
              <a:rPr lang="en-US" b="1" dirty="0"/>
              <a:t>Russell 2000 Index </a:t>
            </a:r>
            <a:r>
              <a:rPr lang="en-US" dirty="0"/>
              <a:t>measures the performance of the small-cap segment of the US equity universe. The Russell 2000 Index is a subset of the Russell 3000 Index representing approximately 10% of the total market capitalization of that index. It includes approximately 2000 of the smallest securities based on a combination of their market cap and current index membership.</a:t>
            </a:r>
          </a:p>
          <a:p>
            <a:pPr>
              <a:lnSpc>
                <a:spcPct val="110000"/>
              </a:lnSpc>
              <a:spcBef>
                <a:spcPts val="500"/>
              </a:spcBef>
            </a:pPr>
            <a:r>
              <a:rPr lang="en-US" altLang="en-US" spc="0" dirty="0"/>
              <a:t>The </a:t>
            </a:r>
            <a:r>
              <a:rPr lang="en-US" altLang="en-US" b="1" spc="0" dirty="0"/>
              <a:t>MSCI AC Asia ex Japan Index</a:t>
            </a:r>
            <a:r>
              <a:rPr lang="en-US" altLang="en-US" spc="0" dirty="0"/>
              <a:t> captures large and mid cap representation across 2 of 3 DM countries (excluding Japan) and 8 EM countries in Asia.</a:t>
            </a:r>
            <a:endParaRPr lang="en-US" altLang="en-US" b="1" dirty="0"/>
          </a:p>
          <a:p>
            <a:pPr>
              <a:lnSpc>
                <a:spcPct val="110000"/>
              </a:lnSpc>
              <a:spcBef>
                <a:spcPts val="500"/>
              </a:spcBef>
            </a:pPr>
            <a:r>
              <a:rPr lang="en-US" altLang="en-US" b="1" dirty="0"/>
              <a:t>Risk Considerations</a:t>
            </a:r>
          </a:p>
          <a:p>
            <a:pPr>
              <a:lnSpc>
                <a:spcPct val="110000"/>
              </a:lnSpc>
              <a:spcBef>
                <a:spcPts val="500"/>
              </a:spcBef>
            </a:pPr>
            <a:r>
              <a:rPr lang="en-US" dirty="0"/>
              <a:t>Equity securities are more volatile than bonds and subject to greater risks. Foreign and emerging markets investments may be more volatile and less liquid than investments in US securities and are subject to </a:t>
            </a:r>
            <a:br>
              <a:rPr lang="en-US" dirty="0"/>
            </a:br>
            <a:r>
              <a:rPr lang="en-US" dirty="0"/>
              <a:t>the risks of currency fluctuations and adverse economic or political developments. Investments in commodities may be affected by changes </a:t>
            </a:r>
            <a:r>
              <a:rPr lang="en-US" spc="-10" dirty="0"/>
              <a:t>in overall market movements, commodity index volatility, changes in interest </a:t>
            </a:r>
            <a:r>
              <a:rPr lang="en-US" dirty="0"/>
              <a:t>rates or factors affecting a particular industry or commodity. The currency market affords investors a substantial degree of leverage. This leverage presents the potential for substantial profits but also entails a high degree of risk including the risk that losses may be similarly substantial. Currency fluctuations will also affect the value of an investment.</a:t>
            </a:r>
          </a:p>
          <a:p>
            <a:pPr>
              <a:lnSpc>
                <a:spcPct val="110000"/>
              </a:lnSpc>
              <a:spcBef>
                <a:spcPts val="500"/>
              </a:spcBef>
            </a:pPr>
            <a:r>
              <a:rPr lang="en-US" dirty="0"/>
              <a:t>Investments in fixed income securities are subject to the risks associated with debt securities generally, including credit, liquidity, interest rate, prepayment and extension risk. Bond prices fluctuate inversely to changes in interest rates. Therefore, a general rise in interest rates can result in the decline in the bond’s price.  The value of securities with variable and floating interest rates are generally less sensitive to interest rate changes than securities with fixed interest rates. Variable and floating rate securities may decline in value if interest rates do not move as expected. Conversely, variable and floating rate securities will not generally rise in value if market interest rates decline. Credit risk is the risk that an issuer will default on payments of interest and principal. Credit risk is higher when investing in high yield bonds, also known as junk bonds. Prepayment risk is the risk that the issuer of a security may pay off principal more quickly than originally anticipated. Extension risk is the risk that the issuer of a security may pay off principal more slowly than originally anticipated. All fixed income investments may be worth less than their original cost upon redemption or maturity.</a:t>
            </a:r>
          </a:p>
          <a:p>
            <a:pPr>
              <a:lnSpc>
                <a:spcPct val="110000"/>
              </a:lnSpc>
              <a:spcBef>
                <a:spcPts val="500"/>
              </a:spcBef>
            </a:pPr>
            <a:r>
              <a:rPr lang="en-US" spc="-10" dirty="0"/>
              <a:t>International securities may be more volatile and less liquid and are subject to the risks of adverse economic or political developments. International securities are subject to greater risk of loss as a result of, but not limited to, the following: inadequate regulations, volatile securities markets, adverse exchange rates, and social, political, military, regulatory, economic or environmental developments, or natural disasters.</a:t>
            </a:r>
          </a:p>
          <a:p>
            <a:pPr>
              <a:lnSpc>
                <a:spcPct val="110000"/>
              </a:lnSpc>
              <a:spcBef>
                <a:spcPts val="500"/>
              </a:spcBef>
            </a:pPr>
            <a:r>
              <a:rPr lang="en-US" spc="-10" dirty="0"/>
              <a:t>When interest rates increase, fixed income securities will generally decline in value. Fluctuations in interest rates may also affect the yield and liquidity of fixed income securities.</a:t>
            </a:r>
          </a:p>
          <a:p>
            <a:pPr>
              <a:lnSpc>
                <a:spcPct val="110000"/>
              </a:lnSpc>
              <a:spcBef>
                <a:spcPts val="500"/>
              </a:spcBef>
            </a:pPr>
            <a:endParaRPr lang="en-US" spc="-10" dirty="0"/>
          </a:p>
          <a:p>
            <a:pPr>
              <a:lnSpc>
                <a:spcPct val="110000"/>
              </a:lnSpc>
              <a:spcBef>
                <a:spcPts val="500"/>
              </a:spcBef>
            </a:pPr>
            <a:r>
              <a:rPr lang="en-US" b="1" spc="-10" dirty="0"/>
              <a:t>Performance Data</a:t>
            </a:r>
          </a:p>
          <a:p>
            <a:pPr>
              <a:lnSpc>
                <a:spcPct val="110000"/>
              </a:lnSpc>
              <a:spcBef>
                <a:spcPts val="500"/>
              </a:spcBef>
            </a:pPr>
            <a:endParaRPr lang="en-US" b="1" spc="-10" dirty="0">
              <a:highlight>
                <a:srgbClr val="FFFF00"/>
              </a:highlight>
            </a:endParaRPr>
          </a:p>
          <a:p>
            <a:pPr>
              <a:lnSpc>
                <a:spcPct val="110000"/>
              </a:lnSpc>
              <a:spcBef>
                <a:spcPts val="500"/>
              </a:spcBef>
            </a:pPr>
            <a:endParaRPr lang="en-US" spc="-10" dirty="0"/>
          </a:p>
        </p:txBody>
      </p:sp>
      <p:sp>
        <p:nvSpPr>
          <p:cNvPr id="3" name="Rectangle 2">
            <a:extLst>
              <a:ext uri="{FF2B5EF4-FFF2-40B4-BE49-F238E27FC236}">
                <a16:creationId xmlns:a16="http://schemas.microsoft.com/office/drawing/2014/main" id="{4EDE173E-2E17-5C31-07CF-0B70BEB0E667}"/>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pic>
        <p:nvPicPr>
          <p:cNvPr id="6" name="Picture 5">
            <a:extLst>
              <a:ext uri="{FF2B5EF4-FFF2-40B4-BE49-F238E27FC236}">
                <a16:creationId xmlns:a16="http://schemas.microsoft.com/office/drawing/2014/main" id="{6C3D7EC4-E36E-5DEE-D4AB-C9EFAB7AFE0B}"/>
              </a:ext>
            </a:extLst>
          </p:cNvPr>
          <p:cNvPicPr>
            <a:picLocks noChangeAspect="1"/>
          </p:cNvPicPr>
          <p:nvPr/>
        </p:nvPicPr>
        <p:blipFill>
          <a:blip r:embed="rId3"/>
          <a:stretch>
            <a:fillRect/>
          </a:stretch>
        </p:blipFill>
        <p:spPr>
          <a:xfrm>
            <a:off x="3952240" y="7807706"/>
            <a:ext cx="3451860" cy="768604"/>
          </a:xfrm>
          <a:prstGeom prst="rect">
            <a:avLst/>
          </a:prstGeom>
        </p:spPr>
      </p:pic>
    </p:spTree>
    <p:extLst>
      <p:ext uri="{BB962C8B-B14F-4D97-AF65-F5344CB8AC3E}">
        <p14:creationId xmlns:p14="http://schemas.microsoft.com/office/powerpoint/2010/main" val="2546203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44"/>
          </p:nvPr>
        </p:nvSpPr>
        <p:spPr/>
        <p:txBody>
          <a:bodyPr/>
          <a:lstStyle/>
          <a:p>
            <a:r>
              <a:rPr lang="en-US" dirty="0"/>
              <a:t>MARKET PULSE: SEPTEMBER 2024</a:t>
            </a:r>
          </a:p>
        </p:txBody>
      </p:sp>
      <p:sp>
        <p:nvSpPr>
          <p:cNvPr id="11" name="Text Placeholder 10"/>
          <p:cNvSpPr>
            <a:spLocks noGrp="1"/>
          </p:cNvSpPr>
          <p:nvPr>
            <p:ph sz="quarter" idx="15"/>
          </p:nvPr>
        </p:nvSpPr>
        <p:spPr>
          <a:xfrm>
            <a:off x="457200" y="893284"/>
            <a:ext cx="6858000" cy="8631716"/>
          </a:xfrm>
        </p:spPr>
        <p:txBody>
          <a:bodyPr/>
          <a:lstStyle/>
          <a:p>
            <a:pPr>
              <a:lnSpc>
                <a:spcPct val="110000"/>
              </a:lnSpc>
              <a:spcBef>
                <a:spcPts val="500"/>
              </a:spcBef>
            </a:pPr>
            <a:r>
              <a:rPr lang="en-US" altLang="en-US" b="1" spc="-20" dirty="0"/>
              <a:t>General Disclosures</a:t>
            </a:r>
            <a:endParaRPr lang="en-US" b="1" spc="-20" dirty="0"/>
          </a:p>
          <a:p>
            <a:pPr>
              <a:lnSpc>
                <a:spcPct val="90000"/>
              </a:lnSpc>
              <a:spcBef>
                <a:spcPts val="300"/>
              </a:spcBef>
            </a:pPr>
            <a:r>
              <a:rPr lang="en-GB" altLang="en-US" b="1" spc="-20" dirty="0"/>
              <a:t>EU: </a:t>
            </a:r>
            <a:r>
              <a:rPr lang="en-GB" altLang="en-US" spc="-20" dirty="0"/>
              <a:t>This marketing communication is disseminated by Goldman Sachs Asset Management B.V., including through its branches (“GSAM BV”). GSAM BV is authorised and regulated by the Dutch Authority for the Financial Markets (</a:t>
            </a:r>
            <a:r>
              <a:rPr lang="en-GB" altLang="en-US" spc="-20" dirty="0" err="1"/>
              <a:t>Autoriteit</a:t>
            </a:r>
            <a:r>
              <a:rPr lang="en-GB" altLang="en-US" spc="-20" dirty="0"/>
              <a:t> </a:t>
            </a:r>
            <a:r>
              <a:rPr lang="en-GB" altLang="en-US" spc="-20" dirty="0" err="1"/>
              <a:t>Financiële</a:t>
            </a:r>
            <a:r>
              <a:rPr lang="en-GB" altLang="en-US" spc="-20" dirty="0"/>
              <a:t> </a:t>
            </a:r>
            <a:r>
              <a:rPr lang="en-GB" altLang="en-US" spc="-20" dirty="0" err="1"/>
              <a:t>Markten</a:t>
            </a:r>
            <a:r>
              <a:rPr lang="en-GB" altLang="en-US" spc="-20" dirty="0"/>
              <a:t>, </a:t>
            </a:r>
            <a:r>
              <a:rPr lang="en-GB" altLang="en-US" spc="-20" dirty="0" err="1"/>
              <a:t>Vijzelgracht</a:t>
            </a:r>
            <a:r>
              <a:rPr lang="en-GB" altLang="en-US" spc="-20" dirty="0"/>
              <a:t> 50, 1017 HS Amsterdam, The Netherlands) as an alternative investment fund manager (“AIFM”) as well as a manager of undertakings for collective investment in transferable securities (“UCITS”). Under its licence as an AIFM, the Manager is authorized to provide the investment services of (</a:t>
            </a:r>
            <a:r>
              <a:rPr lang="en-GB" altLang="en-US" spc="-20" dirty="0" err="1"/>
              <a:t>i</a:t>
            </a:r>
            <a:r>
              <a:rPr lang="en-GB" altLang="en-US" spc="-20" dirty="0"/>
              <a:t>) reception and transmission of orders in financial instruments; (ii) portfolio management; and (iii) investment advice. Under its licence as a manager of UCITS, the Manager is authorized to provide the investment services of (</a:t>
            </a:r>
            <a:r>
              <a:rPr lang="en-GB" altLang="en-US" spc="-20" dirty="0" err="1"/>
              <a:t>i</a:t>
            </a:r>
            <a:r>
              <a:rPr lang="en-GB" altLang="en-US" spc="-20" dirty="0"/>
              <a:t>) portfolio management; and (ii) investment advice. Information about investor rights and collective redress mechanisms are available on www.gsam.com/responsible-investing (section Policies &amp; Governance). Capital is at risk. Any claims arising out of or in connection with the terms and conditions of this disclaimer are governed by Dutch law. </a:t>
            </a:r>
          </a:p>
          <a:p>
            <a:pPr>
              <a:lnSpc>
                <a:spcPct val="90000"/>
              </a:lnSpc>
              <a:spcBef>
                <a:spcPts val="300"/>
              </a:spcBef>
            </a:pPr>
            <a:r>
              <a:rPr lang="en-GB" altLang="en-US" b="1" spc="-20" dirty="0"/>
              <a:t>France</a:t>
            </a:r>
            <a:r>
              <a:rPr lang="en-GB" altLang="en-US" spc="-20" dirty="0"/>
              <a:t>: For professional use only (within the meaning of the mifid directive)- not for public distribution. This document is provided for specific information purposes only in order to enable the recipient to assess the financial characteristics of the concerned financial instrument(s) as provided for in article l. 533-13-1, </a:t>
            </a:r>
            <a:r>
              <a:rPr lang="en-GB" altLang="en-US" spc="-20" dirty="0" err="1"/>
              <a:t>i</a:t>
            </a:r>
            <a:r>
              <a:rPr lang="en-GB" altLang="en-US" spc="-20" dirty="0"/>
              <a:t>, 2° of the French monetary and financial code and does not constitute and may not be used as marketing material for investors or potential investors in France.</a:t>
            </a:r>
          </a:p>
          <a:p>
            <a:pPr>
              <a:lnSpc>
                <a:spcPct val="90000"/>
              </a:lnSpc>
              <a:spcBef>
                <a:spcPts val="300"/>
              </a:spcBef>
            </a:pPr>
            <a:r>
              <a:rPr lang="en-GB" altLang="en-US" b="1" spc="-10" dirty="0"/>
              <a:t>UK: </a:t>
            </a:r>
            <a:r>
              <a:rPr lang="en-GB" altLang="en-US" spc="-10" dirty="0"/>
              <a:t>This material is a financial promotion and has been approved by Goldman Sachs Asset Management International, which is authorized and regulated in the United Kingdom by the Financial Conduct Authority.</a:t>
            </a:r>
          </a:p>
          <a:p>
            <a:pPr>
              <a:lnSpc>
                <a:spcPct val="90000"/>
              </a:lnSpc>
              <a:spcBef>
                <a:spcPts val="300"/>
              </a:spcBef>
            </a:pPr>
            <a:r>
              <a:rPr lang="en-GB" altLang="en-US" b="1" spc="-10" dirty="0"/>
              <a:t>Switzerland: </a:t>
            </a:r>
            <a:r>
              <a:rPr lang="en-GB" altLang="en-US" spc="-10" dirty="0"/>
              <a:t>For Qualified Investor use only – Not for offering or advertising to general public. This is marketing material. This document is provided to you by Goldman Sachs Bank AG, Zürich. Any future contractual relationships will be entered into with affiliates of Goldman Sachs Bank AG, which are domiciled outside of Switzerland. We would like to remind you that foreign (Non-Swiss) legal and regulatory systems may not provide the same level of protection in relation to client confidentiality and data protection as offered to you by Swiss law.</a:t>
            </a:r>
          </a:p>
          <a:p>
            <a:pPr>
              <a:lnSpc>
                <a:spcPct val="90000"/>
              </a:lnSpc>
              <a:spcBef>
                <a:spcPts val="300"/>
              </a:spcBef>
            </a:pPr>
            <a:r>
              <a:rPr lang="en-GB" altLang="en-US" b="1" dirty="0"/>
              <a:t>Bahrain: </a:t>
            </a:r>
            <a:r>
              <a:rPr lang="en-GB" altLang="en-US" dirty="0"/>
              <a:t>This material has not been reviewed by the Central Bank of Bahrain (CBB) and the CBB takes no responsibility for the accuracy of the statements, or the information contained herein, or for the performance of the securities or related investment, nor shall the CBB have any liability to any person for damage or loss resulting from reliance on any statement or information contained herein. This material will not be issued, passed to, or made available to the public generally.</a:t>
            </a:r>
          </a:p>
          <a:p>
            <a:pPr>
              <a:lnSpc>
                <a:spcPct val="90000"/>
              </a:lnSpc>
              <a:spcBef>
                <a:spcPts val="300"/>
              </a:spcBef>
            </a:pPr>
            <a:r>
              <a:rPr lang="en-GB" altLang="en-US" b="1" spc="-10" dirty="0"/>
              <a:t>Kuwait: </a:t>
            </a:r>
            <a:r>
              <a:rPr lang="en-GB" altLang="en-US" spc="-10" dirty="0"/>
              <a:t>This material has not been approved for distribution in the State of Kuwait by the Ministry of Commerce and Industry or the Central Bank of Kuwait or any other relevant Kuwaiti government agency. The distribution of this material is, therefore, restricted in accordance with law no. 31 of 1990 and law no. 7 of 2010, as amended. No private or public offering of securities is being made in the State of Kuwait, and no agreement relating to the sale of any securities will be concluded in the State of Kuwait. No marketing, solicitation or inducement activities are being used to offer or market securities in the State of Kuwait.</a:t>
            </a:r>
          </a:p>
          <a:p>
            <a:pPr>
              <a:lnSpc>
                <a:spcPct val="90000"/>
              </a:lnSpc>
              <a:spcBef>
                <a:spcPts val="300"/>
              </a:spcBef>
            </a:pPr>
            <a:r>
              <a:rPr lang="en-GB" altLang="en-US" b="1" spc="-20" dirty="0"/>
              <a:t>Oman: </a:t>
            </a:r>
            <a:r>
              <a:rPr lang="en-GB" altLang="en-US" spc="-20" dirty="0"/>
              <a:t>The Capital Market Authority of the Sultanate of Oman (the "CMA") is not liable for the correctness or adequacy of information provided in this document or for identifying whether or not the services contemplated within this document are appropriate investment for a potential investor. The CMA shall also not be liable for any damage or loss resulting from reliance placed on the document.</a:t>
            </a:r>
          </a:p>
          <a:p>
            <a:pPr>
              <a:lnSpc>
                <a:spcPct val="90000"/>
              </a:lnSpc>
              <a:spcBef>
                <a:spcPts val="300"/>
              </a:spcBef>
            </a:pPr>
            <a:r>
              <a:rPr lang="en-GB" altLang="en-US" b="1" spc="-10" dirty="0"/>
              <a:t>Qatar: </a:t>
            </a:r>
            <a:r>
              <a:rPr lang="en-GB" altLang="en-US" spc="-10" dirty="0"/>
              <a:t>This document has not been, and will not be, registered with or reviewed or approved by the Qatar Financial Markets Authority, the Qatar Financial Centre Regulatory Authority or Qatar Central Bank and may not be publicly distributed. It is not for general circulation in the State of Qatar and may not be reproduced or used for any other purpose.</a:t>
            </a:r>
          </a:p>
          <a:p>
            <a:pPr>
              <a:lnSpc>
                <a:spcPct val="90000"/>
              </a:lnSpc>
              <a:spcBef>
                <a:spcPts val="300"/>
              </a:spcBef>
            </a:pPr>
            <a:r>
              <a:rPr lang="en-GB" altLang="en-US" b="1" spc="-10" dirty="0"/>
              <a:t>UAE: </a:t>
            </a:r>
            <a:r>
              <a:rPr lang="en-GB" altLang="en-US" spc="-10" dirty="0"/>
              <a:t>This document has not been approved by or filed with the Central Bank of the United Arab Emirates or the Securities and Commodities Authority. If you do not understand the contents of this document, you should consult with a financial advisor.</a:t>
            </a:r>
            <a:endParaRPr lang="en-US" altLang="en-US" b="1" spc="-10" dirty="0"/>
          </a:p>
          <a:p>
            <a:pPr>
              <a:lnSpc>
                <a:spcPct val="90000"/>
              </a:lnSpc>
              <a:spcBef>
                <a:spcPts val="300"/>
              </a:spcBef>
            </a:pPr>
            <a:r>
              <a:rPr lang="en-US" altLang="en-US" b="1" spc="-10" dirty="0"/>
              <a:t>Saudi Arabia: </a:t>
            </a:r>
            <a:r>
              <a:rPr lang="en-GB" altLang="en-US" spc="-10" dirty="0"/>
              <a:t>The Capital Market Authority does not make any representation as to the accuracy or completeness of this document, and expressly disclaims any liability whatsoever for any loss arising from, or incurred in reliance upon, any part of this document. If you do not understand the contents of this document you should consult an authorised financial adviser.</a:t>
            </a:r>
          </a:p>
          <a:p>
            <a:pPr>
              <a:lnSpc>
                <a:spcPct val="90000"/>
              </a:lnSpc>
              <a:spcBef>
                <a:spcPts val="300"/>
              </a:spcBef>
            </a:pPr>
            <a:r>
              <a:rPr lang="en-GB" altLang="en-US" b="1" spc="-10" dirty="0"/>
              <a:t>South Africa:</a:t>
            </a:r>
            <a:r>
              <a:rPr lang="en-GB" altLang="en-US" spc="-10" dirty="0"/>
              <a:t> Goldman Sachs Asset Management International is authorised by the Financial Services Board of South Africa as a financial services provider. </a:t>
            </a:r>
          </a:p>
          <a:p>
            <a:pPr>
              <a:lnSpc>
                <a:spcPct val="90000"/>
              </a:lnSpc>
              <a:spcBef>
                <a:spcPts val="300"/>
              </a:spcBef>
            </a:pPr>
            <a:endParaRPr lang="en-GB" altLang="en-US" spc="-20" dirty="0"/>
          </a:p>
          <a:p>
            <a:pPr>
              <a:lnSpc>
                <a:spcPct val="90000"/>
              </a:lnSpc>
              <a:spcBef>
                <a:spcPts val="300"/>
              </a:spcBef>
            </a:pPr>
            <a:endParaRPr lang="en-GB" altLang="en-US" spc="-20" dirty="0"/>
          </a:p>
          <a:p>
            <a:pPr>
              <a:lnSpc>
                <a:spcPct val="90000"/>
              </a:lnSpc>
              <a:spcBef>
                <a:spcPts val="300"/>
              </a:spcBef>
            </a:pPr>
            <a:endParaRPr lang="en-GB" altLang="en-US" spc="-20" dirty="0"/>
          </a:p>
          <a:p>
            <a:pPr>
              <a:lnSpc>
                <a:spcPct val="90000"/>
              </a:lnSpc>
              <a:spcBef>
                <a:spcPts val="300"/>
              </a:spcBef>
            </a:pPr>
            <a:endParaRPr lang="en-GB" altLang="en-US" spc="-20" dirty="0"/>
          </a:p>
          <a:p>
            <a:pPr>
              <a:lnSpc>
                <a:spcPct val="90000"/>
              </a:lnSpc>
              <a:spcBef>
                <a:spcPts val="300"/>
              </a:spcBef>
            </a:pPr>
            <a:endParaRPr lang="en-GB" altLang="en-US" spc="-20" dirty="0"/>
          </a:p>
          <a:p>
            <a:pPr>
              <a:lnSpc>
                <a:spcPct val="90000"/>
              </a:lnSpc>
              <a:spcBef>
                <a:spcPts val="300"/>
              </a:spcBef>
            </a:pPr>
            <a:r>
              <a:rPr lang="en-US" altLang="en-US" b="1" spc="-10" dirty="0"/>
              <a:t>Israel:</a:t>
            </a:r>
            <a:r>
              <a:rPr lang="en-US" altLang="en-US" spc="-10" dirty="0"/>
              <a:t> </a:t>
            </a:r>
            <a:r>
              <a:rPr lang="en-GB" altLang="en-US" spc="-10" dirty="0"/>
              <a:t>This document has not been, and will not be, registered with or reviewed or approved by the Israel Securities Authority (ISA”). It is not for general circulation in Israel and may not be reproduced or used for any other purpose. Goldman Sachs Asset Management International is </a:t>
            </a:r>
            <a:br>
              <a:rPr lang="en-GB" altLang="en-US" spc="-10" dirty="0"/>
            </a:br>
            <a:r>
              <a:rPr lang="en-GB" altLang="en-US" spc="-10" dirty="0"/>
              <a:t>not licensed to provide investment advisory or management services </a:t>
            </a:r>
            <a:br>
              <a:rPr lang="en-GB" altLang="en-US" spc="-10" dirty="0"/>
            </a:br>
            <a:r>
              <a:rPr lang="en-GB" altLang="en-US" spc="-10" dirty="0"/>
              <a:t>in Israel.</a:t>
            </a:r>
          </a:p>
          <a:p>
            <a:pPr>
              <a:lnSpc>
                <a:spcPct val="90000"/>
              </a:lnSpc>
              <a:spcBef>
                <a:spcPts val="300"/>
              </a:spcBef>
            </a:pPr>
            <a:r>
              <a:rPr lang="es-ES" b="1" spc="-10" dirty="0"/>
              <a:t>Chile: </a:t>
            </a:r>
            <a:r>
              <a:rPr lang="es-ES" spc="-10" dirty="0"/>
              <a:t>(i) Este material está sujeto a la Norma General N ° 336 de la Superintendencia de Valores y Seguros de Chile;(</a:t>
            </a:r>
            <a:r>
              <a:rPr lang="es-ES" spc="-10" dirty="0" err="1"/>
              <a:t>ii</a:t>
            </a:r>
            <a:r>
              <a:rPr lang="es-ES" spc="-10" dirty="0"/>
              <a:t>) Corresponde a valores no inscritos en el Registro de Valores o en el Registro de Valores Extranjeros mantenido por la Superintendencia de Valores y Seguros, </a:t>
            </a:r>
            <a:br>
              <a:rPr lang="es-ES" spc="-20" dirty="0"/>
            </a:br>
            <a:r>
              <a:rPr lang="es-ES" spc="-10" dirty="0"/>
              <a:t>los valores sobre los que se basa, no están sujetos a su control; (</a:t>
            </a:r>
            <a:r>
              <a:rPr lang="es-ES" spc="-10" dirty="0" err="1"/>
              <a:t>iii</a:t>
            </a:r>
            <a:r>
              <a:rPr lang="es-ES" spc="-10" dirty="0"/>
              <a:t>) Dado que estos valores no están registrados, no existe obligación por parte del emisor de entregar información pública sobre estos valores en Chile; Y (</a:t>
            </a:r>
            <a:r>
              <a:rPr lang="es-ES" spc="-10" dirty="0" err="1"/>
              <a:t>iv</a:t>
            </a:r>
            <a:r>
              <a:rPr lang="es-ES" spc="-10" dirty="0"/>
              <a:t>) Estos valores no podrán ser objeto de oferta pública hasta su inscripción en el correspondiente Registro de Valores.</a:t>
            </a:r>
          </a:p>
          <a:p>
            <a:pPr>
              <a:lnSpc>
                <a:spcPct val="90000"/>
              </a:lnSpc>
              <a:spcBef>
                <a:spcPts val="300"/>
              </a:spcBef>
            </a:pPr>
            <a:r>
              <a:rPr lang="en-GB" altLang="en-US" b="1" spc="-20" dirty="0"/>
              <a:t>Asia Pacific</a:t>
            </a:r>
            <a:r>
              <a:rPr lang="en-GB" altLang="en-US" spc="-20" dirty="0"/>
              <a:t>: Please note that neither Goldman Sachs Asset Management International nor any other entities involved in the Goldman Sachs Asset Management (GSAM) business maintain any licenses, authorizations or registrations in Asia (other than Japan), except that it conducts businesses (subject to applicable local regulations) in and from the following jurisdictions: Hong Kong, Singapore and Malaysia. This material has been issued for use in or from Hong Kong by Goldman Sachs Asset Management (Hong Kong) Limited, in or from Singapore by Goldman Sachs Asset Management (Singapore) </a:t>
            </a:r>
            <a:r>
              <a:rPr lang="en-GB" altLang="en-US" spc="-20" dirty="0" err="1"/>
              <a:t>Pte.</a:t>
            </a:r>
            <a:r>
              <a:rPr lang="en-GB" altLang="en-US" spc="-20" dirty="0"/>
              <a:t> Ltd. (Company Number: 201329851H) and in or from Malaysia by Goldman Sachs (Malaysia) </a:t>
            </a:r>
            <a:r>
              <a:rPr lang="en-GB" altLang="en-US" spc="-20" dirty="0" err="1"/>
              <a:t>Sdn</a:t>
            </a:r>
            <a:r>
              <a:rPr lang="en-GB" altLang="en-US" spc="-20" dirty="0"/>
              <a:t> </a:t>
            </a:r>
            <a:r>
              <a:rPr lang="en-GB" altLang="en-US" spc="-20" dirty="0" err="1"/>
              <a:t>Berhad</a:t>
            </a:r>
            <a:r>
              <a:rPr lang="en-GB" altLang="en-US" spc="-20" dirty="0"/>
              <a:t> (880767W).</a:t>
            </a:r>
          </a:p>
          <a:p>
            <a:pPr>
              <a:lnSpc>
                <a:spcPct val="90000"/>
              </a:lnSpc>
              <a:spcBef>
                <a:spcPts val="300"/>
              </a:spcBef>
            </a:pPr>
            <a:r>
              <a:rPr lang="en-GB" altLang="en-US" b="1" spc="-10" dirty="0"/>
              <a:t>Brunei: </a:t>
            </a:r>
            <a:r>
              <a:rPr lang="en-GB" altLang="en-US" spc="-10" dirty="0"/>
              <a:t>The attached information has been provided at your request </a:t>
            </a:r>
            <a:br>
              <a:rPr lang="en-GB" altLang="en-US" spc="-10" dirty="0"/>
            </a:br>
            <a:r>
              <a:rPr lang="en-GB" altLang="en-US" spc="-10" dirty="0"/>
              <a:t>for informational purposes only and is not intended as a solicitation in respect of the purchase or sale of instruments or securities (including funds) or the provision of services. Neither Goldman Sachs Asset Management (Singapore) </a:t>
            </a:r>
            <a:r>
              <a:rPr lang="en-GB" altLang="en-US" spc="-10" dirty="0" err="1"/>
              <a:t>Pte.</a:t>
            </a:r>
            <a:r>
              <a:rPr lang="en-GB" altLang="en-US" spc="-10" dirty="0"/>
              <a:t> Ltd. nor any of its affiliates is licensed as a dealer or investment advisor under the Securities Order of Brunei. The information has been provided to you solely for your own purposes and must not be copied or redistributed to any person without the prior consent of Goldman Sachs Asset Management.</a:t>
            </a:r>
            <a:endParaRPr lang="en-GB" altLang="en-US" b="1" spc="-10" dirty="0"/>
          </a:p>
          <a:p>
            <a:pPr>
              <a:lnSpc>
                <a:spcPct val="90000"/>
              </a:lnSpc>
              <a:spcBef>
                <a:spcPts val="300"/>
              </a:spcBef>
            </a:pPr>
            <a:r>
              <a:rPr lang="en-GB" altLang="en-US" b="1" spc="-20" dirty="0"/>
              <a:t>East Timor: </a:t>
            </a:r>
            <a:r>
              <a:rPr lang="en-GB" altLang="en-US" spc="-20" dirty="0"/>
              <a:t>The attached information has been provided at your request for informational purposes only and is not intended as a solicitation in respect of the purchase or sale of instruments or securities (including funds), or the provision of services. Neither Goldman Sachs Asset Management (Singapore) </a:t>
            </a:r>
            <a:r>
              <a:rPr lang="en-GB" altLang="en-US" spc="-20" dirty="0" err="1"/>
              <a:t>Pte.</a:t>
            </a:r>
            <a:r>
              <a:rPr lang="en-GB" altLang="en-US" spc="-20" dirty="0"/>
              <a:t> Ltd. nor any of its affiliates is licensed under any laws or regulations of Timor-Leste. The information has been provided to you solely for your own purposes and must not be copied or redistributed to any person or institution without the prior consent of Goldman Sachs Asset Management.</a:t>
            </a:r>
          </a:p>
          <a:p>
            <a:pPr>
              <a:lnSpc>
                <a:spcPct val="90000"/>
              </a:lnSpc>
              <a:spcBef>
                <a:spcPts val="300"/>
              </a:spcBef>
            </a:pPr>
            <a:r>
              <a:rPr lang="en-GB" altLang="en-US" b="1" spc="-20" dirty="0"/>
              <a:t>Singapore: </a:t>
            </a:r>
            <a:r>
              <a:rPr lang="en-GB" altLang="en-US" spc="-20" dirty="0"/>
              <a:t>This material has been issued or approved for use in or from Singapore by Goldman Sachs Asset Management (Singapore) </a:t>
            </a:r>
            <a:r>
              <a:rPr lang="en-GB" altLang="en-US" spc="-20" dirty="0" err="1"/>
              <a:t>Pte.</a:t>
            </a:r>
            <a:r>
              <a:rPr lang="en-GB" altLang="en-US" spc="-20" dirty="0"/>
              <a:t> Ltd. (Company Number: 201329851H).</a:t>
            </a:r>
          </a:p>
          <a:p>
            <a:pPr>
              <a:lnSpc>
                <a:spcPct val="90000"/>
              </a:lnSpc>
              <a:spcBef>
                <a:spcPts val="300"/>
              </a:spcBef>
            </a:pPr>
            <a:r>
              <a:rPr lang="es-ES" altLang="en-US" b="1" spc="-20" dirty="0"/>
              <a:t>Colombia</a:t>
            </a:r>
            <a:r>
              <a:rPr lang="es-ES" altLang="en-US" spc="-20" dirty="0"/>
              <a:t>: Esta presentación no tiene el propósito o el efecto de iniciar, directa o indirectamente, la adquisición de un producto a prestación de un servicio por parte de Goldman Sachs </a:t>
            </a:r>
            <a:r>
              <a:rPr lang="es-ES" altLang="en-US" spc="-20" dirty="0" err="1"/>
              <a:t>Asset</a:t>
            </a:r>
            <a:r>
              <a:rPr lang="es-ES" altLang="en-US" spc="-20" dirty="0"/>
              <a:t> Management a residentes colombianos. Los productos y/o servicios de Goldman Sachs </a:t>
            </a:r>
            <a:r>
              <a:rPr lang="es-ES" altLang="en-US" spc="-20" dirty="0" err="1"/>
              <a:t>Asset</a:t>
            </a:r>
            <a:r>
              <a:rPr lang="es-ES" altLang="en-US" spc="-20" dirty="0"/>
              <a:t> Management no podrán ser ofrecidos ni promocionados en Colombia o a residentes Colombianos a menos que dicha oferta y promoción se lleve a cabo en cumplimiento del Decreto 2555 de 2010 y las otras reglas y regulaciones aplicables en materia de promoción de productos y/o servicios financieros y /o del mercado de valores en Colombia o a residentes colombianos. Al recibir esta presentación, y en caso que se decida contactar a Goldman Sachs </a:t>
            </a:r>
            <a:r>
              <a:rPr lang="es-ES" altLang="en-US" spc="-20" dirty="0" err="1"/>
              <a:t>Asset</a:t>
            </a:r>
            <a:r>
              <a:rPr lang="es-ES" altLang="en-US" spc="-20" dirty="0"/>
              <a:t> Management, cada destinatario residente en Colombia reconoce y acepta que ha contactado a Goldman Sachs </a:t>
            </a:r>
            <a:r>
              <a:rPr lang="es-ES" altLang="en-US" spc="-20" dirty="0" err="1"/>
              <a:t>Asset</a:t>
            </a:r>
            <a:r>
              <a:rPr lang="es-ES" altLang="en-US" spc="-20" dirty="0"/>
              <a:t> Management por su propia iniciativa y no como resultado de cualquier promoción o publicidad por parte de Goldman Sachs </a:t>
            </a:r>
            <a:r>
              <a:rPr lang="es-ES" altLang="en-US" spc="-20" dirty="0" err="1"/>
              <a:t>Asset</a:t>
            </a:r>
            <a:r>
              <a:rPr lang="es-ES" altLang="en-US" spc="-20" dirty="0"/>
              <a:t> Management o cualquiera de sus agentes o representantes. Los residentes colombianos reconocen que (1) la recepción de esta presentación no constituye una solicitud de los productos y/o servicios de Goldman Sachs </a:t>
            </a:r>
            <a:r>
              <a:rPr lang="es-ES" altLang="en-US" spc="-20" dirty="0" err="1"/>
              <a:t>Asset</a:t>
            </a:r>
            <a:r>
              <a:rPr lang="es-ES" altLang="en-US" spc="-20" dirty="0"/>
              <a:t> Management, y (2) que no están recibiendo ninguna oferta o promoción directa o indirecta de productos y/o servicios financieros y/o del mercado de valores por parte de Goldman Sachs </a:t>
            </a:r>
            <a:r>
              <a:rPr lang="es-ES" altLang="en-US" spc="-20" dirty="0" err="1"/>
              <a:t>Asset</a:t>
            </a:r>
            <a:r>
              <a:rPr lang="es-ES" altLang="en-US" spc="-20" dirty="0"/>
              <a:t> Management. Esta presentación es estrictamente privada y confidencial, y no podrá ser reproducida o utilizada para cualquier propósito diferente a la evaluación de una inversión potencial en los productos de Goldman Sachs </a:t>
            </a:r>
            <a:r>
              <a:rPr lang="es-ES" altLang="en-US" spc="-20" dirty="0" err="1"/>
              <a:t>Asset</a:t>
            </a:r>
            <a:r>
              <a:rPr lang="es-ES" altLang="en-US" spc="-20" dirty="0"/>
              <a:t> Management o la contratación de sus servicios por parte del destinatario de esta presentación, no podrá ser proporcionada a una persona diferente del destinatario de esta presentación.</a:t>
            </a:r>
          </a:p>
          <a:p>
            <a:pPr>
              <a:lnSpc>
                <a:spcPct val="90000"/>
              </a:lnSpc>
              <a:spcBef>
                <a:spcPts val="300"/>
              </a:spcBef>
            </a:pPr>
            <a:r>
              <a:rPr lang="en-GB" spc="-20" dirty="0"/>
              <a:t>This material is provided at your request for informational purposes only. It is not an offer or solicitation to buy or sell any securities.</a:t>
            </a:r>
          </a:p>
          <a:p>
            <a:pPr>
              <a:lnSpc>
                <a:spcPct val="90000"/>
              </a:lnSpc>
              <a:spcBef>
                <a:spcPts val="300"/>
              </a:spcBef>
            </a:pPr>
            <a:r>
              <a:rPr lang="en-US" altLang="en-US" spc="-20" dirty="0"/>
              <a:t>Goldman Sachs Asset Management</a:t>
            </a:r>
            <a:r>
              <a:rPr lang="en-US" spc="-20" dirty="0"/>
              <a:t> leverages the resources of Goldman Sachs &amp; Co. LLC subject to legal, internal and regulatory restrictions.</a:t>
            </a:r>
          </a:p>
          <a:p>
            <a:pPr>
              <a:lnSpc>
                <a:spcPct val="90000"/>
              </a:lnSpc>
              <a:spcBef>
                <a:spcPts val="300"/>
              </a:spcBef>
            </a:pPr>
            <a:endParaRPr lang="en-GB" spc="-20" dirty="0"/>
          </a:p>
          <a:p>
            <a:pPr>
              <a:lnSpc>
                <a:spcPct val="90000"/>
              </a:lnSpc>
              <a:spcBef>
                <a:spcPts val="300"/>
              </a:spcBef>
            </a:pPr>
            <a:endParaRPr lang="es-ES" altLang="en-US" spc="-20" dirty="0"/>
          </a:p>
          <a:p>
            <a:pPr>
              <a:lnSpc>
                <a:spcPct val="90000"/>
              </a:lnSpc>
              <a:spcBef>
                <a:spcPts val="300"/>
              </a:spcBef>
            </a:pPr>
            <a:endParaRPr lang="en-GB" altLang="en-US" spc="-20" dirty="0"/>
          </a:p>
          <a:p>
            <a:pPr>
              <a:lnSpc>
                <a:spcPct val="110000"/>
              </a:lnSpc>
              <a:spcBef>
                <a:spcPts val="500"/>
              </a:spcBef>
            </a:pPr>
            <a:endParaRPr lang="en-US" spc="-20" dirty="0"/>
          </a:p>
        </p:txBody>
      </p:sp>
      <p:sp>
        <p:nvSpPr>
          <p:cNvPr id="3" name="Rectangle 2">
            <a:extLst>
              <a:ext uri="{FF2B5EF4-FFF2-40B4-BE49-F238E27FC236}">
                <a16:creationId xmlns:a16="http://schemas.microsoft.com/office/drawing/2014/main" id="{6916133C-B642-7328-59D0-D513EE6BFDAB}"/>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792425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44"/>
          </p:nvPr>
        </p:nvSpPr>
        <p:spPr/>
        <p:txBody>
          <a:bodyPr/>
          <a:lstStyle/>
          <a:p>
            <a:r>
              <a:rPr lang="en-US" dirty="0"/>
              <a:t>MARKET PULSE: SEPTEMBER 2024</a:t>
            </a:r>
          </a:p>
        </p:txBody>
      </p:sp>
      <p:sp>
        <p:nvSpPr>
          <p:cNvPr id="11" name="Text Placeholder 10"/>
          <p:cNvSpPr>
            <a:spLocks noGrp="1"/>
          </p:cNvSpPr>
          <p:nvPr>
            <p:ph sz="quarter" idx="15"/>
          </p:nvPr>
        </p:nvSpPr>
        <p:spPr>
          <a:xfrm>
            <a:off x="457200" y="740884"/>
            <a:ext cx="6858000" cy="8859252"/>
          </a:xfrm>
        </p:spPr>
        <p:txBody>
          <a:bodyPr/>
          <a:lstStyle/>
          <a:p>
            <a:pPr>
              <a:lnSpc>
                <a:spcPct val="110000"/>
              </a:lnSpc>
              <a:spcBef>
                <a:spcPts val="500"/>
              </a:spcBef>
            </a:pPr>
            <a:r>
              <a:rPr lang="en-US" altLang="en-US" spc="-10" dirty="0"/>
              <a:t>Emerging markets investments may be less liquid and are subject to greater risk than developed market investments as a result of, but not limited to, the following: inadequate regulations, volatile securities markets, adverse exchange rates, and social, political, military, regulatory, economic or environmental developments, or natural disasters.</a:t>
            </a:r>
          </a:p>
          <a:p>
            <a:pPr>
              <a:lnSpc>
                <a:spcPct val="110000"/>
              </a:lnSpc>
              <a:spcBef>
                <a:spcPts val="500"/>
              </a:spcBef>
            </a:pPr>
            <a:r>
              <a:rPr lang="en-US" altLang="en-US" spc="-10" dirty="0"/>
              <a:t>Commodities greater volatility than investments in traditional securities. Investments in commodities may be affected by changes in overall market movements, changes in interest rates, or factors affecting a particular industry or commodity. Commodities are also subject to social, political, military, regulatory, economic, environmental or natural disaster risks.</a:t>
            </a:r>
          </a:p>
          <a:p>
            <a:pPr>
              <a:lnSpc>
                <a:spcPct val="110000"/>
              </a:lnSpc>
              <a:spcBef>
                <a:spcPts val="500"/>
              </a:spcBef>
            </a:pPr>
            <a:r>
              <a:rPr lang="en-US" altLang="en-US" spc="-10" dirty="0"/>
              <a:t>The risk of foreign currency exchange rate fluctuations may cause the value of securities denominated in such foreign currency to decline in value. Currency exchange rates may fluctuate significantly over short periods of time. These risks may be more pronounced for investments </a:t>
            </a:r>
            <a:br>
              <a:rPr lang="en-US" altLang="en-US" spc="-10" dirty="0"/>
            </a:br>
            <a:r>
              <a:rPr lang="en-US" altLang="en-US" spc="-10" dirty="0"/>
              <a:t>in securities of issuers located in, or otherwise economically tied to, emerging countries. If applicable, investment techniques used to attempt to reduce the risk of currency movements (hedging), may not be effective. Hedging also involves additional risks associated with derivatives.</a:t>
            </a:r>
            <a:endParaRPr lang="en-US" altLang="en-US" b="1" spc="-10" dirty="0"/>
          </a:p>
          <a:p>
            <a:pPr>
              <a:lnSpc>
                <a:spcPct val="110000"/>
              </a:lnSpc>
              <a:spcBef>
                <a:spcPts val="500"/>
              </a:spcBef>
            </a:pPr>
            <a:r>
              <a:rPr lang="en-US" altLang="en-US" b="1" spc="-10" dirty="0"/>
              <a:t>General Disclosures</a:t>
            </a:r>
            <a:endParaRPr lang="en-US" b="1" spc="-10" dirty="0"/>
          </a:p>
          <a:p>
            <a:pPr>
              <a:lnSpc>
                <a:spcPct val="110000"/>
              </a:lnSpc>
              <a:spcBef>
                <a:spcPts val="500"/>
              </a:spcBef>
            </a:pPr>
            <a:r>
              <a:rPr lang="en-US" spc="-10" dirty="0"/>
              <a:t>This information discusses general market activity, industry or sector trends, or other broad-based economic, market or political conditions and should not be construed as research or investment advice. This material has been prepared by Goldman Sachs Asset Management and is not financial research nor a product of Goldman Sachs Global Investment Research (GIR). It was not prepared in compliance with applicable provisions of law designed to promote the independence of financial analysis and is not subject to a prohibition on trading following the distribution of financial research. The views and opinions expressed may differ from those of Goldman Sachs Global Investment Research or other departments or divisions of Goldman Sachs and its affiliates. Investors are urged to consult with their financial advisors before buying or selling any securities. This information may not be current and Goldman Sachs Asset Management has no obligation to provide any updates or changes.</a:t>
            </a:r>
          </a:p>
          <a:p>
            <a:pPr>
              <a:lnSpc>
                <a:spcPct val="110000"/>
              </a:lnSpc>
              <a:spcBef>
                <a:spcPts val="500"/>
              </a:spcBef>
            </a:pPr>
            <a:r>
              <a:rPr lang="en-US" spc="-10" dirty="0"/>
              <a:t>Indices are unmanaged. The figures for the index reflect the reinvestment of all income or dividends, but do not reflect the deduction of any fees or expenses which would reduce returns. Investors cannot invest directly </a:t>
            </a:r>
            <a:br>
              <a:rPr lang="en-US" spc="-10" dirty="0"/>
            </a:br>
            <a:r>
              <a:rPr lang="en-US" spc="-10" dirty="0"/>
              <a:t>in indices.</a:t>
            </a:r>
          </a:p>
          <a:p>
            <a:pPr>
              <a:lnSpc>
                <a:spcPct val="110000"/>
              </a:lnSpc>
              <a:spcBef>
                <a:spcPts val="500"/>
              </a:spcBef>
            </a:pPr>
            <a:r>
              <a:rPr lang="en-US" spc="-10" dirty="0"/>
              <a:t>Any reference to a specific company or security does not constitute a recommendation to buy, sell, hold or directly invest in the company or its securities. It should not be assumed that investment decisions made in the future will be profitable or will equal the performance of the securities discussed in this document.</a:t>
            </a:r>
          </a:p>
          <a:p>
            <a:pPr>
              <a:lnSpc>
                <a:spcPct val="110000"/>
              </a:lnSpc>
              <a:spcBef>
                <a:spcPts val="500"/>
              </a:spcBef>
            </a:pPr>
            <a:r>
              <a:rPr lang="en-US" altLang="en-US" spc="-10" dirty="0"/>
              <a:t>Neither MSCI nor any other party involved in or related to compiling, computing, or creating the MSCI data makes any express or implied warranties or representations with respect to such data (or the results to be obtained by the use thereof), and all such parties hereby expressly disclaim all warranties of originality, accuracy, completeness, merchantability, or fitness for a particular purpose with respect to any of such data. Without limiting any of the foregoing, in no event shall MSCI, any of its affiliates or any third party involved in or related to compiling, computing or creating the data have any liability for any direct, indirect, special, punitive, consequential or any other damages (including lost profits) even if notified of the possibility of such damages. No further distribution or dissemination of the MSCI data is permitted without MSCI’s express written consent.</a:t>
            </a:r>
          </a:p>
          <a:p>
            <a:pPr>
              <a:lnSpc>
                <a:spcPct val="110000"/>
              </a:lnSpc>
              <a:spcBef>
                <a:spcPts val="500"/>
              </a:spcBef>
            </a:pPr>
            <a:r>
              <a:rPr lang="en-US" spc="-20" dirty="0"/>
              <a:t>Views and opinions expressed are for informational purposes only and do not constitute a recommendation by </a:t>
            </a:r>
            <a:r>
              <a:rPr lang="en-US" altLang="en-US" spc="-20" dirty="0"/>
              <a:t>Goldman Sachs Asset Management</a:t>
            </a:r>
            <a:r>
              <a:rPr lang="en-US" spc="-20" dirty="0"/>
              <a:t> to buy, sell, or hold any security, including any Goldman Sachs product or service. </a:t>
            </a:r>
          </a:p>
          <a:p>
            <a:pPr>
              <a:lnSpc>
                <a:spcPct val="110000"/>
              </a:lnSpc>
              <a:spcBef>
                <a:spcPts val="500"/>
              </a:spcBef>
            </a:pPr>
            <a:r>
              <a:rPr lang="en-US" spc="-10" dirty="0"/>
              <a:t>Views and opinions are current as of the date of this document and may be subject to change, they should not be construed as investment advice. </a:t>
            </a:r>
          </a:p>
          <a:p>
            <a:pPr>
              <a:lnSpc>
                <a:spcPct val="110000"/>
              </a:lnSpc>
              <a:spcBef>
                <a:spcPts val="500"/>
              </a:spcBef>
            </a:pPr>
            <a:r>
              <a:rPr lang="en-US" spc="-10" dirty="0"/>
              <a:t>Although certain information has been obtained from sources believed </a:t>
            </a:r>
            <a:br>
              <a:rPr lang="en-US" spc="-10" dirty="0"/>
            </a:br>
            <a:r>
              <a:rPr lang="en-US" spc="-10" dirty="0"/>
              <a:t>to be reliable, we do not guarantee its accuracy, completeness or fairness. We have relied upon and assumed without independent verification, the accuracy and completeness of all information available from public sources.</a:t>
            </a:r>
          </a:p>
          <a:p>
            <a:pPr>
              <a:lnSpc>
                <a:spcPct val="110000"/>
              </a:lnSpc>
              <a:spcBef>
                <a:spcPts val="500"/>
              </a:spcBef>
            </a:pPr>
            <a:r>
              <a:rPr lang="en-US" spc="-10" dirty="0"/>
              <a:t>Economic and market forecasts presented herein reflect a series of assumptions and judgments as of the date of this document and are subject to change without notice. These forecasts do not take into account the specific investment objectives, restrictions, tax and financial situation or other needs of any specific client. Actual data will vary and may not be reflected here. These forecasts are subject to high levels of uncertainty that may affect actual performance. Accordingly, these forecasts should be viewed as merely representative of a broad range of possible outcomes. These forecasts are estimated, based on assumptions, and are subject to significant revision and may change materially as economic and market conditions change. Goldman Sachs has no obligation to provide updates or changes to these forecasts. Case studies and examples are for illustrative purposes only.</a:t>
            </a:r>
          </a:p>
          <a:p>
            <a:pPr>
              <a:lnSpc>
                <a:spcPct val="110000"/>
              </a:lnSpc>
              <a:spcBef>
                <a:spcPts val="500"/>
              </a:spcBef>
            </a:pPr>
            <a:r>
              <a:rPr lang="en-GB" spc="-20" dirty="0"/>
              <a:t>Valuation levels for the assets listed in the Account statements and other documents containing prices reflect Goldman Sachs Asset Management’s good faith effort to ascertain fair market levels (including accrued income, if any) for all positions. Third party pricing services generally value fixed income securities assuming orderly transactions of an institutional round lot size, but accounts may hold or transact in such securities in smaller odd lot sizes. Odd </a:t>
            </a:r>
            <a:r>
              <a:rPr lang="en-GB" spc="-10" dirty="0"/>
              <a:t>lots may trade at lower prices than institutional round lots. The valuation </a:t>
            </a:r>
            <a:r>
              <a:rPr lang="en-GB" spc="-20" dirty="0"/>
              <a:t>information is believed by Goldman Sachs Asset Management to be reliable for round lot sizes. The prices are indicative only of the assumed fair value of the positions on the relevant date. These valuation levels may not be realized by the Account upon liquidation. Market conditions and transaction size will affect liquidity and price received upon liquidation. Current exchange rates will be applied in valuing positions in foreign currency. </a:t>
            </a:r>
          </a:p>
          <a:p>
            <a:pPr>
              <a:lnSpc>
                <a:spcPct val="110000"/>
              </a:lnSpc>
              <a:spcBef>
                <a:spcPts val="500"/>
              </a:spcBef>
            </a:pPr>
            <a:r>
              <a:rPr lang="en-GB" spc="-10" dirty="0"/>
              <a:t>For portfolio valuation purposes it is the responsibility of the custodian, administrator or such other third party appointed by the client, to obtain accurate and reliable information concerning the valuation of any securities including derivative instruments which are comprised in the portfolio. The information that Goldman Sachs Asset Management provides should not be deemed the official pricing and valuation for the Account. Goldman Sachs Asset Management is not obligated to provide pricing information to satisfy any regulatory, tax or accounting requirements to which the Client may be subject.</a:t>
            </a:r>
            <a:endParaRPr lang="en-US" spc="-10" dirty="0"/>
          </a:p>
          <a:p>
            <a:pPr>
              <a:lnSpc>
                <a:spcPct val="110000"/>
              </a:lnSpc>
              <a:spcBef>
                <a:spcPts val="500"/>
              </a:spcBef>
            </a:pPr>
            <a:r>
              <a:rPr lang="en-US" altLang="en-US" spc="-10" dirty="0"/>
              <a:t>THIS MATERIAL DOES NOT CONSTITUTE AN OFFER OR SOLICITATION IN ANY JURISDICTION WHERE OR TO ANY </a:t>
            </a:r>
            <a:br>
              <a:rPr lang="en-US" altLang="en-US" spc="-10" dirty="0"/>
            </a:br>
            <a:r>
              <a:rPr lang="en-US" altLang="en-US" spc="-10" dirty="0"/>
              <a:t>PERSON TO WHOM IT WOULD BE UNAUTHORIZED OR </a:t>
            </a:r>
            <a:br>
              <a:rPr lang="en-US" altLang="en-US" spc="-10" dirty="0"/>
            </a:br>
            <a:r>
              <a:rPr lang="en-US" altLang="en-US" spc="-10" dirty="0"/>
              <a:t>UNLAWFUL TO DO SO. </a:t>
            </a:r>
            <a:br>
              <a:rPr lang="en-US" altLang="en-US" spc="-10" dirty="0"/>
            </a:br>
            <a:r>
              <a:rPr lang="en-GB" altLang="en-US" spc="-10" dirty="0"/>
              <a:t>Prospective investors should inform themselves as to any applicable legal requirements and taxation and exchange control regulations in the countries of their citizenship, residence or domicile which might be relevant.</a:t>
            </a:r>
            <a:endParaRPr lang="en-US" altLang="en-US" spc="-10" dirty="0"/>
          </a:p>
          <a:p>
            <a:pPr>
              <a:lnSpc>
                <a:spcPct val="110000"/>
              </a:lnSpc>
              <a:spcBef>
                <a:spcPts val="500"/>
              </a:spcBef>
            </a:pPr>
            <a:r>
              <a:rPr lang="en-GB" altLang="en-US" spc="-10" dirty="0"/>
              <a:t>This material is provided at your request solely for your use.</a:t>
            </a:r>
            <a:endParaRPr lang="en-US" altLang="en-US" spc="-10" dirty="0"/>
          </a:p>
          <a:p>
            <a:pPr>
              <a:lnSpc>
                <a:spcPct val="110000"/>
              </a:lnSpc>
              <a:spcBef>
                <a:spcPts val="500"/>
              </a:spcBef>
            </a:pPr>
            <a:r>
              <a:rPr lang="en-US" b="1" spc="-20" dirty="0"/>
              <a:t>Past performance does not guarantee future results, which may vary. The value of investments and the income derived from investments will fluctuate and can go down as well as up. A loss of principal may occur. </a:t>
            </a:r>
          </a:p>
          <a:p>
            <a:pPr>
              <a:lnSpc>
                <a:spcPct val="110000"/>
              </a:lnSpc>
              <a:spcBef>
                <a:spcPts val="500"/>
              </a:spcBef>
            </a:pPr>
            <a:r>
              <a:rPr lang="en-GB" altLang="en-US" b="1" u="sng" spc="-20" dirty="0"/>
              <a:t>Confidentiality</a:t>
            </a:r>
            <a:br>
              <a:rPr lang="en-GB" altLang="en-US" spc="-20" dirty="0"/>
            </a:br>
            <a:r>
              <a:rPr lang="en-GB" altLang="en-US" spc="-20" dirty="0"/>
              <a:t>No part of this material may, without Goldman Sachs Asset Management’s prior written consent, be (</a:t>
            </a:r>
            <a:r>
              <a:rPr lang="en-GB" altLang="en-US" spc="-20" dirty="0" err="1"/>
              <a:t>i</a:t>
            </a:r>
            <a:r>
              <a:rPr lang="en-GB" altLang="en-US" spc="-20" dirty="0"/>
              <a:t>) copied, photocopied or duplicated in any form, by any means, or (ii) distributed to any person that is not an employee, officer, director, or authorized agent of the recipient.</a:t>
            </a:r>
          </a:p>
          <a:p>
            <a:pPr>
              <a:lnSpc>
                <a:spcPct val="110000"/>
              </a:lnSpc>
              <a:spcBef>
                <a:spcPts val="500"/>
              </a:spcBef>
            </a:pPr>
            <a:r>
              <a:rPr lang="en-US" altLang="en-US" spc="-20" dirty="0"/>
              <a:t>© 2024 Goldman Sachs. All rights reserved. </a:t>
            </a:r>
            <a:br>
              <a:rPr lang="en-US" altLang="en-US" spc="-20" dirty="0"/>
            </a:br>
            <a:r>
              <a:rPr lang="en-US" dirty="0"/>
              <a:t>Compliance </a:t>
            </a:r>
            <a:r>
              <a:rPr lang="en-US" altLang="en-US" dirty="0"/>
              <a:t>code: 386501-OTU-2099360. </a:t>
            </a:r>
            <a:br>
              <a:rPr lang="en-US" altLang="en-US" dirty="0">
                <a:solidFill>
                  <a:srgbClr val="FF0000"/>
                </a:solidFill>
              </a:rPr>
            </a:br>
            <a:r>
              <a:rPr lang="en-US" altLang="en-US" dirty="0"/>
              <a:t>Date of First Use: 04 September 2024.</a:t>
            </a:r>
          </a:p>
          <a:p>
            <a:pPr>
              <a:lnSpc>
                <a:spcPct val="110000"/>
              </a:lnSpc>
              <a:spcBef>
                <a:spcPts val="400"/>
              </a:spcBef>
            </a:pPr>
            <a:r>
              <a:rPr lang="en-US" altLang="en-US" spc="-20" dirty="0"/>
              <a:t>AEJ - </a:t>
            </a:r>
            <a:r>
              <a:rPr lang="en-US" altLang="en-US" b="1" spc="-20" dirty="0"/>
              <a:t>350474-TMPL-01/2024-1938665 / </a:t>
            </a:r>
            <a:r>
              <a:rPr lang="en-US" altLang="en-US" spc="-20" dirty="0"/>
              <a:t>EMEA -</a:t>
            </a:r>
            <a:r>
              <a:rPr lang="en-GB" altLang="en-US" b="1" spc="-20" dirty="0"/>
              <a:t> </a:t>
            </a:r>
            <a:r>
              <a:rPr lang="en-GB" b="1" spc="-20" dirty="0"/>
              <a:t>350699-TMPL-01/2024-1939478 / </a:t>
            </a:r>
            <a:r>
              <a:rPr lang="en-US" altLang="en-US" spc="-20" dirty="0"/>
              <a:t>LATAM</a:t>
            </a:r>
            <a:r>
              <a:rPr lang="en-US" altLang="en-US" b="1" spc="-20" dirty="0"/>
              <a:t> - 351333-TMPL-01/2024-1942542</a:t>
            </a:r>
            <a:br>
              <a:rPr lang="en-US" altLang="en-US" spc="-20" dirty="0"/>
            </a:br>
            <a:r>
              <a:rPr lang="en-US" b="1" spc="-20" dirty="0"/>
              <a:t>For more information contact your Goldman Sachs sales representative. </a:t>
            </a:r>
          </a:p>
          <a:p>
            <a:pPr>
              <a:lnSpc>
                <a:spcPct val="110000"/>
              </a:lnSpc>
              <a:spcBef>
                <a:spcPts val="400"/>
              </a:spcBef>
            </a:pPr>
            <a:endParaRPr lang="en-US" b="1" spc="-20" dirty="0"/>
          </a:p>
          <a:p>
            <a:pPr algn="r">
              <a:lnSpc>
                <a:spcPct val="110000"/>
              </a:lnSpc>
              <a:spcBef>
                <a:spcPts val="400"/>
              </a:spcBef>
            </a:pPr>
            <a:r>
              <a:rPr lang="en-US" spc="-20" dirty="0"/>
              <a:t>MPSEP2024</a:t>
            </a:r>
            <a:endParaRPr lang="en-US" spc="-10" dirty="0"/>
          </a:p>
        </p:txBody>
      </p:sp>
      <p:sp>
        <p:nvSpPr>
          <p:cNvPr id="3" name="Rectangle 2">
            <a:extLst>
              <a:ext uri="{FF2B5EF4-FFF2-40B4-BE49-F238E27FC236}">
                <a16:creationId xmlns:a16="http://schemas.microsoft.com/office/drawing/2014/main" id="{2D8F2141-5BA8-3091-D26C-F02154BA5571}"/>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1929408528"/>
      </p:ext>
    </p:extLst>
  </p:cSld>
  <p:clrMapOvr>
    <a:masterClrMapping/>
  </p:clrMapOvr>
</p:sld>
</file>

<file path=ppt/theme/theme1.xml><?xml version="1.0" encoding="utf-8"?>
<a:theme xmlns:a="http://schemas.openxmlformats.org/drawingml/2006/main" name="2021 Market Pulse Template">
  <a:themeElements>
    <a:clrScheme name="_SAS Colors">
      <a:dk1>
        <a:sysClr val="windowText" lastClr="000000"/>
      </a:dk1>
      <a:lt1>
        <a:sysClr val="window" lastClr="FFFFFF"/>
      </a:lt1>
      <a:dk2>
        <a:srgbClr val="7A909F"/>
      </a:dk2>
      <a:lt2>
        <a:srgbClr val="F2F5F7"/>
      </a:lt2>
      <a:accent1>
        <a:srgbClr val="0D1826"/>
      </a:accent1>
      <a:accent2>
        <a:srgbClr val="2178C4"/>
      </a:accent2>
      <a:accent3>
        <a:srgbClr val="3B9439"/>
      </a:accent3>
      <a:accent4>
        <a:srgbClr val="D8761C"/>
      </a:accent4>
      <a:accent5>
        <a:srgbClr val="CE4571"/>
      </a:accent5>
      <a:accent6>
        <a:srgbClr val="79468E"/>
      </a:accent6>
      <a:hlink>
        <a:srgbClr val="3A45B0"/>
      </a:hlink>
      <a:folHlink>
        <a:srgbClr val="7A909F"/>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rgbClr val="FF00FF"/>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021_Market_Pulse_Template_PE" id="{D31A323C-2F7A-418A-B05C-3EEF722B3DBB}" vid="{4DDA9A6C-9487-4688-9206-29189DB53EED}"/>
    </a:ext>
  </a:extLst>
</a:theme>
</file>

<file path=ppt/theme/theme2.xml><?xml version="1.0" encoding="utf-8"?>
<a:theme xmlns:a="http://schemas.openxmlformats.org/drawingml/2006/main" name="1_2021 Market Pulse Template">
  <a:themeElements>
    <a:clrScheme name="_SAS Colors">
      <a:dk1>
        <a:sysClr val="windowText" lastClr="000000"/>
      </a:dk1>
      <a:lt1>
        <a:sysClr val="window" lastClr="FFFFFF"/>
      </a:lt1>
      <a:dk2>
        <a:srgbClr val="7A909F"/>
      </a:dk2>
      <a:lt2>
        <a:srgbClr val="F2F5F7"/>
      </a:lt2>
      <a:accent1>
        <a:srgbClr val="0D1826"/>
      </a:accent1>
      <a:accent2>
        <a:srgbClr val="2178C4"/>
      </a:accent2>
      <a:accent3>
        <a:srgbClr val="3B9439"/>
      </a:accent3>
      <a:accent4>
        <a:srgbClr val="D8761C"/>
      </a:accent4>
      <a:accent5>
        <a:srgbClr val="CE4571"/>
      </a:accent5>
      <a:accent6>
        <a:srgbClr val="79468E"/>
      </a:accent6>
      <a:hlink>
        <a:srgbClr val="3A45B0"/>
      </a:hlink>
      <a:folHlink>
        <a:srgbClr val="7A909F"/>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rgbClr val="FF00FF"/>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021_Market_Pulse_Template_PE" id="{D31A323C-2F7A-418A-B05C-3EEF722B3DBB}" vid="{4DDA9A6C-9487-4688-9206-29189DB53EED}"/>
    </a:ext>
  </a:extLst>
</a:theme>
</file>

<file path=ppt/theme/theme3.xml><?xml version="1.0" encoding="utf-8"?>
<a:theme xmlns:a="http://schemas.openxmlformats.org/drawingml/2006/main" name="Office Theme">
  <a:themeElements>
    <a:clrScheme name="">
      <a:dk1>
        <a:srgbClr val="000000"/>
      </a:dk1>
      <a:lt1>
        <a:srgbClr val="FFFFFF"/>
      </a:lt1>
      <a:dk2>
        <a:srgbClr val="001A4C"/>
      </a:dk2>
      <a:lt2>
        <a:srgbClr val="D9E6FF"/>
      </a:lt2>
      <a:accent1>
        <a:srgbClr val="001A4C"/>
      </a:accent1>
      <a:accent2>
        <a:srgbClr val="0043CA"/>
      </a:accent2>
      <a:accent3>
        <a:srgbClr val="FFFFFF"/>
      </a:accent3>
      <a:accent4>
        <a:srgbClr val="000000"/>
      </a:accent4>
      <a:accent5>
        <a:srgbClr val="AAABB2"/>
      </a:accent5>
      <a:accent6>
        <a:srgbClr val="003CB7"/>
      </a:accent6>
      <a:hlink>
        <a:srgbClr val="D9E6FF"/>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ada74c0-5313-401c-915b-7f125aeaeec5}" enabled="1" method="Standard" siteId="{38651f6f-836b-4bdf-9615-4e255c290fea}" removed="0"/>
</clbl:labelList>
</file>

<file path=docProps/app.xml><?xml version="1.0" encoding="utf-8"?>
<Properties xmlns="http://schemas.openxmlformats.org/officeDocument/2006/extended-properties" xmlns:vt="http://schemas.openxmlformats.org/officeDocument/2006/docPropsVTypes">
  <Template>2021_Market_Pulse_Template</Template>
  <TotalTime>28865</TotalTime>
  <Words>5760</Words>
  <Application>Microsoft Office PowerPoint</Application>
  <PresentationFormat>Custom</PresentationFormat>
  <Paragraphs>183</Paragraphs>
  <Slides>5</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vt:i4>
      </vt:variant>
    </vt:vector>
  </HeadingPairs>
  <TitlesOfParts>
    <vt:vector size="13" baseType="lpstr">
      <vt:lpstr>Arial</vt:lpstr>
      <vt:lpstr>Arial Narrow</vt:lpstr>
      <vt:lpstr>Calibri</vt:lpstr>
      <vt:lpstr>Courier New</vt:lpstr>
      <vt:lpstr>Symbol</vt:lpstr>
      <vt:lpstr>Times New Roman</vt:lpstr>
      <vt:lpstr>2021 Market Pulse Template</vt:lpstr>
      <vt:lpstr>1_2021 Market Pulse Template</vt:lpstr>
      <vt:lpstr>PowerPoint Presentation</vt:lpstr>
      <vt:lpstr>PowerPoint Presentation</vt:lpstr>
      <vt:lpstr>PowerPoint Presentation</vt:lpstr>
      <vt:lpstr>PowerPoint Presentation</vt:lpstr>
      <vt:lpstr>PowerPoint Presentation</vt:lpstr>
    </vt:vector>
  </TitlesOfParts>
  <Company>Goldman Sachs &amp; Co.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September International Market Pulse</dc:title>
  <dc:creator>GoldmanSachsAssetManagement@ny.email.gs.com</dc:creator>
  <cp:keywords/>
  <cp:lastModifiedBy>Tan, Sarah [AWM]</cp:lastModifiedBy>
  <cp:revision>3722</cp:revision>
  <cp:lastPrinted>2023-03-23T12:13:44Z</cp:lastPrinted>
  <dcterms:created xsi:type="dcterms:W3CDTF">2021-09-23T21:41:31Z</dcterms:created>
  <dcterms:modified xsi:type="dcterms:W3CDTF">2024-09-05T14:37:10Z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1</vt:i4>
  </property>
  <property fmtid="{D5CDD505-2E9C-101B-9397-08002B2CF9AE}" pid="3" name="lqmsess">
    <vt:lpwstr>2fd40672-d15d-4eb1-a067-b48262554215</vt:lpwstr>
  </property>
  <property fmtid="{D5CDD505-2E9C-101B-9397-08002B2CF9AE}" pid="4" name="Project">
    <vt:lpwstr>root</vt:lpwstr>
  </property>
  <property fmtid="{D5CDD505-2E9C-101B-9397-08002B2CF9AE}" pid="5" name="DocTopsCleaned">
    <vt:lpwstr>True</vt:lpwstr>
  </property>
  <property fmtid="{D5CDD505-2E9C-101B-9397-08002B2CF9AE}" pid="6" name="ShowHideDoctop">
    <vt:lpwstr>False</vt:lpwstr>
  </property>
  <property fmtid="{D5CDD505-2E9C-101B-9397-08002B2CF9AE}" pid="7" name="com.gs.fw.compl.rubi.open">
    <vt:lpwstr>0</vt:lpwstr>
  </property>
  <property fmtid="{D5CDD505-2E9C-101B-9397-08002B2CF9AE}" pid="8" name="com.gs.fw.compl.rubi.answercount">
    <vt:lpwstr>1</vt:lpwstr>
  </property>
  <property fmtid="{D5CDD505-2E9C-101B-9397-08002B2CF9AE}" pid="9" name="TitusGUID">
    <vt:lpwstr>b47bfd4b-f2f6-4e53-be97-bb24f62193a9</vt:lpwstr>
  </property>
  <property fmtid="{D5CDD505-2E9C-101B-9397-08002B2CF9AE}" pid="10" name="Classification">
    <vt:lpwstr>PC2</vt:lpwstr>
  </property>
  <property fmtid="{D5CDD505-2E9C-101B-9397-08002B2CF9AE}" pid="11" name="DocNoClass">
    <vt:lpwstr>Not In Use</vt:lpwstr>
  </property>
  <property fmtid="{D5CDD505-2E9C-101B-9397-08002B2CF9AE}" pid="12" name="com.gs.fw.compl.rubi.environment">
    <vt:lpwstr>Prod</vt:lpwstr>
  </property>
  <property fmtid="{D5CDD505-2E9C-101B-9397-08002B2CF9AE}" pid="13" name="com.gs.fw.compl.rubi.instance">
    <vt:lpwstr>GSAM</vt:lpwstr>
  </property>
  <property fmtid="{D5CDD505-2E9C-101B-9397-08002B2CF9AE}" pid="14" name="isCertified">
    <vt:lpwstr>true</vt:lpwstr>
  </property>
  <property fmtid="{D5CDD505-2E9C-101B-9397-08002B2CF9AE}" pid="15" name="SealIcon">
    <vt:lpwstr>cleared</vt:lpwstr>
  </property>
  <property fmtid="{D5CDD505-2E9C-101B-9397-08002B2CF9AE}" pid="16" name="RubiButtonState">
    <vt:lpwstr>Certified!
View Clearance</vt:lpwstr>
  </property>
  <property fmtid="{D5CDD505-2E9C-101B-9397-08002B2CF9AE}" pid="17" name="SubmissionID">
    <vt:lpwstr>386501</vt:lpwstr>
  </property>
  <property fmtid="{D5CDD505-2E9C-101B-9397-08002B2CF9AE}" pid="18" name="ContentID">
    <vt:lpwstr>694032</vt:lpwstr>
  </property>
  <property fmtid="{D5CDD505-2E9C-101B-9397-08002B2CF9AE}" pid="19" name="com.gs.fw.Portal">
    <vt:lpwstr>&lt;Rubi&gt;&lt;Client&gt;com.gs.fw.Portal&lt;/Client&gt;&lt;Id&gt;386501&lt;/Id&gt;&lt;State&gt;CERTIFIED&lt;/State&gt;&lt;/Rubi&gt;</vt:lpwstr>
  </property>
  <property fmtid="{D5CDD505-2E9C-101B-9397-08002B2CF9AE}" pid="20" name="com.gs.fw.cmpl.rubi.gsam.ecomm.orchestria">
    <vt:lpwstr>&lt;Rubi&gt;&lt;Client&gt;com.gs.fw.cmpl.rubi.gsam.ecomm.orchestria&lt;/Client&gt;&lt;Id&gt;386501&lt;/Id&gt;&lt;State&gt;CERTIFIED&lt;/State&gt;&lt;I&gt;AA&lt;/I&gt;&lt;/Rubi&gt;</vt:lpwstr>
  </property>
  <property fmtid="{D5CDD505-2E9C-101B-9397-08002B2CF9AE}" pid="21" name="com.gs.fw.compl.rubi.contentId">
    <vt:lpwstr>694032</vt:lpwstr>
  </property>
  <property fmtid="{D5CDD505-2E9C-101B-9397-08002B2CF9AE}" pid="22" name="com.gs.fw.compl.rubi.version">
    <vt:lpwstr>4</vt:lpwstr>
  </property>
  <property fmtid="{D5CDD505-2E9C-101B-9397-08002B2CF9AE}" pid="23" name="com.gs.fw.compl.rubi.state">
    <vt:lpwstr>CERTIFIED</vt:lpwstr>
  </property>
  <property fmtid="{D5CDD505-2E9C-101B-9397-08002B2CF9AE}" pid="24" name="com.gs.fw.compl.rubi.submissionId">
    <vt:lpwstr>386501</vt:lpwstr>
  </property>
  <property fmtid="{D5CDD505-2E9C-101B-9397-08002B2CF9AE}" pid="25" name="SealStatus">
    <vt:lpwstr>2</vt:lpwstr>
  </property>
</Properties>
</file>